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1"/>
    <p:sldMasterId id="2147483939" r:id="rId2"/>
    <p:sldMasterId id="2147483782" r:id="rId3"/>
    <p:sldMasterId id="2147483794" r:id="rId4"/>
    <p:sldMasterId id="2147483944" r:id="rId5"/>
    <p:sldMasterId id="2147483910" r:id="rId6"/>
    <p:sldMasterId id="2147483786" r:id="rId7"/>
    <p:sldMasterId id="2147483948" r:id="rId8"/>
  </p:sldMasterIdLst>
  <p:notesMasterIdLst>
    <p:notesMasterId r:id="rId49"/>
  </p:notesMasterIdLst>
  <p:handoutMasterIdLst>
    <p:handoutMasterId r:id="rId50"/>
  </p:handoutMasterIdLst>
  <p:sldIdLst>
    <p:sldId id="2145707716" r:id="rId9"/>
    <p:sldId id="2145707060" r:id="rId10"/>
    <p:sldId id="2145707668" r:id="rId11"/>
    <p:sldId id="2145707677" r:id="rId12"/>
    <p:sldId id="2145707669" r:id="rId13"/>
    <p:sldId id="2145707674" r:id="rId14"/>
    <p:sldId id="2145707675" r:id="rId15"/>
    <p:sldId id="2145707676" r:id="rId16"/>
    <p:sldId id="2145707689" r:id="rId17"/>
    <p:sldId id="2145707683" r:id="rId18"/>
    <p:sldId id="2145707682" r:id="rId19"/>
    <p:sldId id="2145707686" r:id="rId20"/>
    <p:sldId id="2145707061" r:id="rId21"/>
    <p:sldId id="2145707691" r:id="rId22"/>
    <p:sldId id="2145707692" r:id="rId23"/>
    <p:sldId id="2145707693" r:id="rId24"/>
    <p:sldId id="2145707702" r:id="rId25"/>
    <p:sldId id="2145707704" r:id="rId26"/>
    <p:sldId id="2145707705" r:id="rId27"/>
    <p:sldId id="2145707703" r:id="rId28"/>
    <p:sldId id="2145707715" r:id="rId29"/>
    <p:sldId id="2145707059" r:id="rId30"/>
    <p:sldId id="2145707707" r:id="rId31"/>
    <p:sldId id="2145707706" r:id="rId32"/>
    <p:sldId id="2145707678" r:id="rId33"/>
    <p:sldId id="2145707708" r:id="rId34"/>
    <p:sldId id="2145707697" r:id="rId35"/>
    <p:sldId id="2145707698" r:id="rId36"/>
    <p:sldId id="2145707688" r:id="rId37"/>
    <p:sldId id="2145707717" r:id="rId38"/>
    <p:sldId id="2145707696" r:id="rId39"/>
    <p:sldId id="2145707681" r:id="rId40"/>
    <p:sldId id="2145707711" r:id="rId41"/>
    <p:sldId id="2145707709" r:id="rId42"/>
    <p:sldId id="2145707712" r:id="rId43"/>
    <p:sldId id="2145707713" r:id="rId44"/>
    <p:sldId id="2145707687" r:id="rId45"/>
    <p:sldId id="2145707699" r:id="rId46"/>
    <p:sldId id="2145707700" r:id="rId47"/>
    <p:sldId id="214570710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1B7B"/>
    <a:srgbClr val="0063C2"/>
    <a:srgbClr val="AB5099"/>
    <a:srgbClr val="FFFFFF"/>
    <a:srgbClr val="767171"/>
    <a:srgbClr val="035EA0"/>
    <a:srgbClr val="560F60"/>
    <a:srgbClr val="F9A629"/>
    <a:srgbClr val="007449"/>
    <a:srgbClr val="F15A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281C35-781C-4739-BA39-DE01AFD915DC}" v="49" dt="2024-03-27T18:55:53.165"/>
    <p1510:client id="{F7670619-A914-4869-962F-0A8D234147DE}" v="18" dt="2024-03-27T18:40:30.5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13" autoAdjust="0"/>
    <p:restoredTop sz="59685" autoAdjust="0"/>
  </p:normalViewPr>
  <p:slideViewPr>
    <p:cSldViewPr snapToGrid="0">
      <p:cViewPr varScale="1">
        <p:scale>
          <a:sx n="44" d="100"/>
          <a:sy n="44" d="100"/>
        </p:scale>
        <p:origin x="1152" y="52"/>
      </p:cViewPr>
      <p:guideLst/>
    </p:cSldViewPr>
  </p:slideViewPr>
  <p:notesTextViewPr>
    <p:cViewPr>
      <p:scale>
        <a:sx n="3" d="2"/>
        <a:sy n="3" d="2"/>
      </p:scale>
      <p:origin x="0" y="0"/>
    </p:cViewPr>
  </p:notesTextViewPr>
  <p:notesViewPr>
    <p:cSldViewPr snapToGrid="0">
      <p:cViewPr varScale="1">
        <p:scale>
          <a:sx n="81" d="100"/>
          <a:sy n="81" d="100"/>
        </p:scale>
        <p:origin x="234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Zelenak" clId="Web-{F7670619-A914-4869-962F-0A8D234147DE}"/>
    <pc:docChg chg="modSld">
      <pc:chgData name="Stephanie Zelenak" userId="" providerId="" clId="Web-{F7670619-A914-4869-962F-0A8D234147DE}" dt="2024-03-27T18:40:30.509" v="15" actId="14100"/>
      <pc:docMkLst>
        <pc:docMk/>
      </pc:docMkLst>
      <pc:sldChg chg="modSp">
        <pc:chgData name="Stephanie Zelenak" userId="" providerId="" clId="Web-{F7670619-A914-4869-962F-0A8D234147DE}" dt="2024-03-27T18:38:17.817" v="2" actId="20577"/>
        <pc:sldMkLst>
          <pc:docMk/>
          <pc:sldMk cId="310137837" sldId="2145707060"/>
        </pc:sldMkLst>
        <pc:spChg chg="mod">
          <ac:chgData name="Stephanie Zelenak" userId="" providerId="" clId="Web-{F7670619-A914-4869-962F-0A8D234147DE}" dt="2024-03-27T18:38:17.817" v="2" actId="20577"/>
          <ac:spMkLst>
            <pc:docMk/>
            <pc:sldMk cId="310137837" sldId="2145707060"/>
            <ac:spMk id="4" creationId="{71E5A75A-9FEE-0F05-EB48-EAE8AD612265}"/>
          </ac:spMkLst>
        </pc:spChg>
      </pc:sldChg>
      <pc:sldChg chg="delSp modSp modNotes">
        <pc:chgData name="Stephanie Zelenak" userId="" providerId="" clId="Web-{F7670619-A914-4869-962F-0A8D234147DE}" dt="2024-03-27T18:38:51.427" v="8"/>
        <pc:sldMkLst>
          <pc:docMk/>
          <pc:sldMk cId="930319744" sldId="2145707676"/>
        </pc:sldMkLst>
        <pc:spChg chg="del mod">
          <ac:chgData name="Stephanie Zelenak" userId="" providerId="" clId="Web-{F7670619-A914-4869-962F-0A8D234147DE}" dt="2024-03-27T18:38:41.880" v="5"/>
          <ac:spMkLst>
            <pc:docMk/>
            <pc:sldMk cId="930319744" sldId="2145707676"/>
            <ac:spMk id="11" creationId="{3F119B42-AE3F-0BD2-3B9A-1580139CB670}"/>
          </ac:spMkLst>
        </pc:spChg>
      </pc:sldChg>
      <pc:sldChg chg="modSp">
        <pc:chgData name="Stephanie Zelenak" userId="" providerId="" clId="Web-{F7670619-A914-4869-962F-0A8D234147DE}" dt="2024-03-27T18:39:10.912" v="10" actId="1076"/>
        <pc:sldMkLst>
          <pc:docMk/>
          <pc:sldMk cId="2315967818" sldId="2145707682"/>
        </pc:sldMkLst>
        <pc:spChg chg="mod">
          <ac:chgData name="Stephanie Zelenak" userId="" providerId="" clId="Web-{F7670619-A914-4869-962F-0A8D234147DE}" dt="2024-03-27T18:39:10.912" v="10" actId="1076"/>
          <ac:spMkLst>
            <pc:docMk/>
            <pc:sldMk cId="2315967818" sldId="2145707682"/>
            <ac:spMk id="16" creationId="{77F006C9-85C7-CD61-33CB-29BAFB80FEDB}"/>
          </ac:spMkLst>
        </pc:spChg>
      </pc:sldChg>
      <pc:sldChg chg="modSp">
        <pc:chgData name="Stephanie Zelenak" userId="" providerId="" clId="Web-{F7670619-A914-4869-962F-0A8D234147DE}" dt="2024-03-27T18:40:30.509" v="15" actId="14100"/>
        <pc:sldMkLst>
          <pc:docMk/>
          <pc:sldMk cId="2207153994" sldId="2145707686"/>
        </pc:sldMkLst>
        <pc:spChg chg="mod">
          <ac:chgData name="Stephanie Zelenak" userId="" providerId="" clId="Web-{F7670619-A914-4869-962F-0A8D234147DE}" dt="2024-03-27T18:40:30.509" v="15" actId="14100"/>
          <ac:spMkLst>
            <pc:docMk/>
            <pc:sldMk cId="2207153994" sldId="2145707686"/>
            <ac:spMk id="7" creationId="{031968F3-A934-C530-FAE4-D1CE31C9EDDD}"/>
          </ac:spMkLst>
        </pc:spChg>
      </pc:sldChg>
      <pc:sldChg chg="modSp">
        <pc:chgData name="Stephanie Zelenak" userId="" providerId="" clId="Web-{F7670619-A914-4869-962F-0A8D234147DE}" dt="2024-03-27T18:39:02.131" v="9" actId="20577"/>
        <pc:sldMkLst>
          <pc:docMk/>
          <pc:sldMk cId="1811243472" sldId="2145707689"/>
        </pc:sldMkLst>
        <pc:spChg chg="mod">
          <ac:chgData name="Stephanie Zelenak" userId="" providerId="" clId="Web-{F7670619-A914-4869-962F-0A8D234147DE}" dt="2024-03-27T18:39:02.131" v="9" actId="20577"/>
          <ac:spMkLst>
            <pc:docMk/>
            <pc:sldMk cId="1811243472" sldId="2145707689"/>
            <ac:spMk id="4" creationId="{71E5A75A-9FEE-0F05-EB48-EAE8AD612265}"/>
          </ac:spMkLst>
        </pc:spChg>
      </pc:sldChg>
      <pc:sldChg chg="modSp">
        <pc:chgData name="Stephanie Zelenak" userId="" providerId="" clId="Web-{F7670619-A914-4869-962F-0A8D234147DE}" dt="2024-03-27T18:38:01.363" v="1"/>
        <pc:sldMkLst>
          <pc:docMk/>
          <pc:sldMk cId="3497782995" sldId="2145707693"/>
        </pc:sldMkLst>
        <pc:spChg chg="mod">
          <ac:chgData name="Stephanie Zelenak" userId="" providerId="" clId="Web-{F7670619-A914-4869-962F-0A8D234147DE}" dt="2024-03-27T18:38:01.363" v="1"/>
          <ac:spMkLst>
            <pc:docMk/>
            <pc:sldMk cId="3497782995" sldId="2145707693"/>
            <ac:spMk id="10" creationId="{A3F7672D-C7BA-4FB7-632E-D7D7C0842E88}"/>
          </ac:spMkLst>
        </pc:spChg>
      </pc:sldChg>
    </pc:docChg>
  </pc:docChgLst>
  <pc:docChgLst>
    <pc:chgData name="Stephanie Zelenak" clId="Web-{59281C35-781C-4739-BA39-DE01AFD915DC}"/>
    <pc:docChg chg="modSld">
      <pc:chgData name="Stephanie Zelenak" userId="" providerId="" clId="Web-{59281C35-781C-4739-BA39-DE01AFD915DC}" dt="2024-03-27T18:55:53.165" v="43" actId="1076"/>
      <pc:docMkLst>
        <pc:docMk/>
      </pc:docMkLst>
      <pc:sldChg chg="modSp">
        <pc:chgData name="Stephanie Zelenak" userId="" providerId="" clId="Web-{59281C35-781C-4739-BA39-DE01AFD915DC}" dt="2024-03-27T18:45:37.131" v="8"/>
        <pc:sldMkLst>
          <pc:docMk/>
          <pc:sldMk cId="2250856181" sldId="2145707061"/>
        </pc:sldMkLst>
        <pc:spChg chg="mod">
          <ac:chgData name="Stephanie Zelenak" userId="" providerId="" clId="Web-{59281C35-781C-4739-BA39-DE01AFD915DC}" dt="2024-03-27T18:45:37.131" v="8"/>
          <ac:spMkLst>
            <pc:docMk/>
            <pc:sldMk cId="2250856181" sldId="2145707061"/>
            <ac:spMk id="6" creationId="{6DC5A308-2A56-B09A-8AE4-3629D86B12A4}"/>
          </ac:spMkLst>
        </pc:spChg>
      </pc:sldChg>
      <pc:sldChg chg="modSp">
        <pc:chgData name="Stephanie Zelenak" userId="" providerId="" clId="Web-{59281C35-781C-4739-BA39-DE01AFD915DC}" dt="2024-03-27T18:52:10.018" v="36" actId="1076"/>
        <pc:sldMkLst>
          <pc:docMk/>
          <pc:sldMk cId="1070609256" sldId="2145707678"/>
        </pc:sldMkLst>
        <pc:spChg chg="mod">
          <ac:chgData name="Stephanie Zelenak" userId="" providerId="" clId="Web-{59281C35-781C-4739-BA39-DE01AFD915DC}" dt="2024-03-27T18:52:10.018" v="36" actId="1076"/>
          <ac:spMkLst>
            <pc:docMk/>
            <pc:sldMk cId="1070609256" sldId="2145707678"/>
            <ac:spMk id="20" creationId="{8356570F-8F07-816A-405E-4F181E1EB8DB}"/>
          </ac:spMkLst>
        </pc:spChg>
      </pc:sldChg>
      <pc:sldChg chg="modSp">
        <pc:chgData name="Stephanie Zelenak" userId="" providerId="" clId="Web-{59281C35-781C-4739-BA39-DE01AFD915DC}" dt="2024-03-27T18:42:50.485" v="1" actId="1076"/>
        <pc:sldMkLst>
          <pc:docMk/>
          <pc:sldMk cId="2315967818" sldId="2145707682"/>
        </pc:sldMkLst>
        <pc:spChg chg="mod">
          <ac:chgData name="Stephanie Zelenak" userId="" providerId="" clId="Web-{59281C35-781C-4739-BA39-DE01AFD915DC}" dt="2024-03-27T18:42:50.485" v="1" actId="1076"/>
          <ac:spMkLst>
            <pc:docMk/>
            <pc:sldMk cId="2315967818" sldId="2145707682"/>
            <ac:spMk id="19" creationId="{E7363529-F4D8-819F-5DB1-A0D44C2C0CE4}"/>
          </ac:spMkLst>
        </pc:spChg>
      </pc:sldChg>
      <pc:sldChg chg="modSp">
        <pc:chgData name="Stephanie Zelenak" userId="" providerId="" clId="Web-{59281C35-781C-4739-BA39-DE01AFD915DC}" dt="2024-03-27T18:44:40.504" v="5" actId="1076"/>
        <pc:sldMkLst>
          <pc:docMk/>
          <pc:sldMk cId="2207153994" sldId="2145707686"/>
        </pc:sldMkLst>
        <pc:spChg chg="mod">
          <ac:chgData name="Stephanie Zelenak" userId="" providerId="" clId="Web-{59281C35-781C-4739-BA39-DE01AFD915DC}" dt="2024-03-27T18:43:42.846" v="3" actId="14100"/>
          <ac:spMkLst>
            <pc:docMk/>
            <pc:sldMk cId="2207153994" sldId="2145707686"/>
            <ac:spMk id="7" creationId="{031968F3-A934-C530-FAE4-D1CE31C9EDDD}"/>
          </ac:spMkLst>
        </pc:spChg>
        <pc:spChg chg="mod">
          <ac:chgData name="Stephanie Zelenak" userId="" providerId="" clId="Web-{59281C35-781C-4739-BA39-DE01AFD915DC}" dt="2024-03-27T18:44:36.051" v="4" actId="1076"/>
          <ac:spMkLst>
            <pc:docMk/>
            <pc:sldMk cId="2207153994" sldId="2145707686"/>
            <ac:spMk id="10" creationId="{58C4313B-54F7-9C72-B3F7-805778F4E81E}"/>
          </ac:spMkLst>
        </pc:spChg>
        <pc:spChg chg="mod">
          <ac:chgData name="Stephanie Zelenak" userId="" providerId="" clId="Web-{59281C35-781C-4739-BA39-DE01AFD915DC}" dt="2024-03-27T18:44:40.504" v="5" actId="1076"/>
          <ac:spMkLst>
            <pc:docMk/>
            <pc:sldMk cId="2207153994" sldId="2145707686"/>
            <ac:spMk id="13" creationId="{A1D0434E-E63B-6214-CA24-A9E3BC40BE09}"/>
          </ac:spMkLst>
        </pc:spChg>
      </pc:sldChg>
      <pc:sldChg chg="modSp">
        <pc:chgData name="Stephanie Zelenak" userId="" providerId="" clId="Web-{59281C35-781C-4739-BA39-DE01AFD915DC}" dt="2024-03-27T18:53:15.395" v="40" actId="1076"/>
        <pc:sldMkLst>
          <pc:docMk/>
          <pc:sldMk cId="2743660420" sldId="2145707688"/>
        </pc:sldMkLst>
        <pc:spChg chg="mod">
          <ac:chgData name="Stephanie Zelenak" userId="" providerId="" clId="Web-{59281C35-781C-4739-BA39-DE01AFD915DC}" dt="2024-03-27T18:53:08.988" v="39" actId="1076"/>
          <ac:spMkLst>
            <pc:docMk/>
            <pc:sldMk cId="2743660420" sldId="2145707688"/>
            <ac:spMk id="10" creationId="{58C4313B-54F7-9C72-B3F7-805778F4E81E}"/>
          </ac:spMkLst>
        </pc:spChg>
        <pc:spChg chg="mod">
          <ac:chgData name="Stephanie Zelenak" userId="" providerId="" clId="Web-{59281C35-781C-4739-BA39-DE01AFD915DC}" dt="2024-03-27T18:53:15.395" v="40" actId="1076"/>
          <ac:spMkLst>
            <pc:docMk/>
            <pc:sldMk cId="2743660420" sldId="2145707688"/>
            <ac:spMk id="13" creationId="{A1D0434E-E63B-6214-CA24-A9E3BC40BE09}"/>
          </ac:spMkLst>
        </pc:spChg>
      </pc:sldChg>
      <pc:sldChg chg="mod modClrScheme chgLayout">
        <pc:chgData name="Stephanie Zelenak" userId="" providerId="" clId="Web-{59281C35-781C-4739-BA39-DE01AFD915DC}" dt="2024-03-27T18:42:07.046" v="0"/>
        <pc:sldMkLst>
          <pc:docMk/>
          <pc:sldMk cId="1811243472" sldId="2145707689"/>
        </pc:sldMkLst>
      </pc:sldChg>
      <pc:sldChg chg="modSp">
        <pc:chgData name="Stephanie Zelenak" userId="" providerId="" clId="Web-{59281C35-781C-4739-BA39-DE01AFD915DC}" dt="2024-03-27T18:46:26.898" v="11"/>
        <pc:sldMkLst>
          <pc:docMk/>
          <pc:sldMk cId="3982792378" sldId="2145707691"/>
        </pc:sldMkLst>
        <pc:spChg chg="mod">
          <ac:chgData name="Stephanie Zelenak" userId="" providerId="" clId="Web-{59281C35-781C-4739-BA39-DE01AFD915DC}" dt="2024-03-27T18:46:26.898" v="11"/>
          <ac:spMkLst>
            <pc:docMk/>
            <pc:sldMk cId="3982792378" sldId="2145707691"/>
            <ac:spMk id="7" creationId="{4390BD6B-CE6B-5AE8-C82A-AC7ADD9BC14E}"/>
          </ac:spMkLst>
        </pc:spChg>
      </pc:sldChg>
      <pc:sldChg chg="modSp">
        <pc:chgData name="Stephanie Zelenak" userId="" providerId="" clId="Web-{59281C35-781C-4739-BA39-DE01AFD915DC}" dt="2024-03-27T18:47:04.602" v="14"/>
        <pc:sldMkLst>
          <pc:docMk/>
          <pc:sldMk cId="3781454240" sldId="2145707692"/>
        </pc:sldMkLst>
        <pc:spChg chg="mod">
          <ac:chgData name="Stephanie Zelenak" userId="" providerId="" clId="Web-{59281C35-781C-4739-BA39-DE01AFD915DC}" dt="2024-03-27T18:47:04.602" v="14"/>
          <ac:spMkLst>
            <pc:docMk/>
            <pc:sldMk cId="3781454240" sldId="2145707692"/>
            <ac:spMk id="6" creationId="{F8F5E1B8-B4DA-7D6F-12B8-794FC06D73E6}"/>
          </ac:spMkLst>
        </pc:spChg>
      </pc:sldChg>
      <pc:sldChg chg="modSp">
        <pc:chgData name="Stephanie Zelenak" userId="" providerId="" clId="Web-{59281C35-781C-4739-BA39-DE01AFD915DC}" dt="2024-03-27T18:48:16.511" v="17" actId="1076"/>
        <pc:sldMkLst>
          <pc:docMk/>
          <pc:sldMk cId="3497782995" sldId="2145707693"/>
        </pc:sldMkLst>
        <pc:spChg chg="mod">
          <ac:chgData name="Stephanie Zelenak" userId="" providerId="" clId="Web-{59281C35-781C-4739-BA39-DE01AFD915DC}" dt="2024-03-27T18:48:16.511" v="17" actId="1076"/>
          <ac:spMkLst>
            <pc:docMk/>
            <pc:sldMk cId="3497782995" sldId="2145707693"/>
            <ac:spMk id="10" creationId="{A3F7672D-C7BA-4FB7-632E-D7D7C0842E88}"/>
          </ac:spMkLst>
        </pc:spChg>
      </pc:sldChg>
      <pc:sldChg chg="modSp">
        <pc:chgData name="Stephanie Zelenak" userId="" providerId="" clId="Web-{59281C35-781C-4739-BA39-DE01AFD915DC}" dt="2024-03-27T18:53:33.692" v="41" actId="14100"/>
        <pc:sldMkLst>
          <pc:docMk/>
          <pc:sldMk cId="1760755943" sldId="2145707696"/>
        </pc:sldMkLst>
        <pc:spChg chg="mod">
          <ac:chgData name="Stephanie Zelenak" userId="" providerId="" clId="Web-{59281C35-781C-4739-BA39-DE01AFD915DC}" dt="2024-03-27T18:53:33.692" v="41" actId="14100"/>
          <ac:spMkLst>
            <pc:docMk/>
            <pc:sldMk cId="1760755943" sldId="2145707696"/>
            <ac:spMk id="8" creationId="{CAD00C0F-58E6-F342-EF77-645D08EC6689}"/>
          </ac:spMkLst>
        </pc:spChg>
      </pc:sldChg>
      <pc:sldChg chg="modSp">
        <pc:chgData name="Stephanie Zelenak" userId="" providerId="" clId="Web-{59281C35-781C-4739-BA39-DE01AFD915DC}" dt="2024-03-27T18:52:47.238" v="38" actId="1076"/>
        <pc:sldMkLst>
          <pc:docMk/>
          <pc:sldMk cId="1826393700" sldId="2145707697"/>
        </pc:sldMkLst>
        <pc:spChg chg="mod">
          <ac:chgData name="Stephanie Zelenak" userId="" providerId="" clId="Web-{59281C35-781C-4739-BA39-DE01AFD915DC}" dt="2024-03-27T18:52:47.238" v="38" actId="1076"/>
          <ac:spMkLst>
            <pc:docMk/>
            <pc:sldMk cId="1826393700" sldId="2145707697"/>
            <ac:spMk id="8" creationId="{CAD00C0F-58E6-F342-EF77-645D08EC6689}"/>
          </ac:spMkLst>
        </pc:spChg>
      </pc:sldChg>
      <pc:sldChg chg="modSp">
        <pc:chgData name="Stephanie Zelenak" userId="" providerId="" clId="Web-{59281C35-781C-4739-BA39-DE01AFD915DC}" dt="2024-03-27T18:54:45.460" v="42" actId="20577"/>
        <pc:sldMkLst>
          <pc:docMk/>
          <pc:sldMk cId="2083666020" sldId="2145707699"/>
        </pc:sldMkLst>
        <pc:spChg chg="mod">
          <ac:chgData name="Stephanie Zelenak" userId="" providerId="" clId="Web-{59281C35-781C-4739-BA39-DE01AFD915DC}" dt="2024-03-27T18:54:45.460" v="42" actId="20577"/>
          <ac:spMkLst>
            <pc:docMk/>
            <pc:sldMk cId="2083666020" sldId="2145707699"/>
            <ac:spMk id="4" creationId="{71E5A75A-9FEE-0F05-EB48-EAE8AD612265}"/>
          </ac:spMkLst>
        </pc:spChg>
      </pc:sldChg>
      <pc:sldChg chg="modSp">
        <pc:chgData name="Stephanie Zelenak" userId="" providerId="" clId="Web-{59281C35-781C-4739-BA39-DE01AFD915DC}" dt="2024-03-27T18:49:21.966" v="20" actId="1076"/>
        <pc:sldMkLst>
          <pc:docMk/>
          <pc:sldMk cId="2020864247" sldId="2145707702"/>
        </pc:sldMkLst>
        <pc:spChg chg="mod">
          <ac:chgData name="Stephanie Zelenak" userId="" providerId="" clId="Web-{59281C35-781C-4739-BA39-DE01AFD915DC}" dt="2024-03-27T18:49:21.966" v="20" actId="1076"/>
          <ac:spMkLst>
            <pc:docMk/>
            <pc:sldMk cId="2020864247" sldId="2145707702"/>
            <ac:spMk id="5" creationId="{68E224E1-2AFE-64A3-CF49-790400342E6D}"/>
          </ac:spMkLst>
        </pc:spChg>
        <pc:spChg chg="mod">
          <ac:chgData name="Stephanie Zelenak" userId="" providerId="" clId="Web-{59281C35-781C-4739-BA39-DE01AFD915DC}" dt="2024-03-27T18:49:06.590" v="19" actId="1076"/>
          <ac:spMkLst>
            <pc:docMk/>
            <pc:sldMk cId="2020864247" sldId="2145707702"/>
            <ac:spMk id="7" creationId="{3798542D-8A99-B11F-F1FD-D30F22EC2D95}"/>
          </ac:spMkLst>
        </pc:spChg>
        <pc:spChg chg="mod">
          <ac:chgData name="Stephanie Zelenak" userId="" providerId="" clId="Web-{59281C35-781C-4739-BA39-DE01AFD915DC}" dt="2024-03-27T18:49:01.996" v="18" actId="1076"/>
          <ac:spMkLst>
            <pc:docMk/>
            <pc:sldMk cId="2020864247" sldId="2145707702"/>
            <ac:spMk id="8" creationId="{6AB3538C-7823-D73D-78F5-20DA7AB38C24}"/>
          </ac:spMkLst>
        </pc:spChg>
      </pc:sldChg>
      <pc:sldChg chg="modSp">
        <pc:chgData name="Stephanie Zelenak" userId="" providerId="" clId="Web-{59281C35-781C-4739-BA39-DE01AFD915DC}" dt="2024-03-27T18:51:19.516" v="32" actId="14100"/>
        <pc:sldMkLst>
          <pc:docMk/>
          <pc:sldMk cId="3213472020" sldId="2145707703"/>
        </pc:sldMkLst>
        <pc:spChg chg="mod">
          <ac:chgData name="Stephanie Zelenak" userId="" providerId="" clId="Web-{59281C35-781C-4739-BA39-DE01AFD915DC}" dt="2024-03-27T18:51:05.078" v="29" actId="1076"/>
          <ac:spMkLst>
            <pc:docMk/>
            <pc:sldMk cId="3213472020" sldId="2145707703"/>
            <ac:spMk id="3" creationId="{450B643F-F036-19E4-5115-C1E3ECE26D92}"/>
          </ac:spMkLst>
        </pc:spChg>
        <pc:spChg chg="mod">
          <ac:chgData name="Stephanie Zelenak" userId="" providerId="" clId="Web-{59281C35-781C-4739-BA39-DE01AFD915DC}" dt="2024-03-27T18:50:46.937" v="26" actId="1076"/>
          <ac:spMkLst>
            <pc:docMk/>
            <pc:sldMk cId="3213472020" sldId="2145707703"/>
            <ac:spMk id="43" creationId="{14823945-0219-3631-1EF4-5D7312C7F2A3}"/>
          </ac:spMkLst>
        </pc:spChg>
        <pc:grpChg chg="mod">
          <ac:chgData name="Stephanie Zelenak" userId="" providerId="" clId="Web-{59281C35-781C-4739-BA39-DE01AFD915DC}" dt="2024-03-27T18:51:19.516" v="32" actId="14100"/>
          <ac:grpSpMkLst>
            <pc:docMk/>
            <pc:sldMk cId="3213472020" sldId="2145707703"/>
            <ac:grpSpMk id="11" creationId="{E4A03C80-D3F0-541D-5E4B-BBDC68A26C63}"/>
          </ac:grpSpMkLst>
        </pc:grpChg>
        <pc:grpChg chg="mod">
          <ac:chgData name="Stephanie Zelenak" userId="" providerId="" clId="Web-{59281C35-781C-4739-BA39-DE01AFD915DC}" dt="2024-03-27T18:51:15.251" v="31" actId="14100"/>
          <ac:grpSpMkLst>
            <pc:docMk/>
            <pc:sldMk cId="3213472020" sldId="2145707703"/>
            <ac:grpSpMk id="19" creationId="{AFB9B99A-E976-07BD-0697-27DB70A51CFD}"/>
          </ac:grpSpMkLst>
        </pc:grpChg>
        <pc:grpChg chg="mod">
          <ac:chgData name="Stephanie Zelenak" userId="" providerId="" clId="Web-{59281C35-781C-4739-BA39-DE01AFD915DC}" dt="2024-03-27T18:51:12.485" v="30" actId="14100"/>
          <ac:grpSpMkLst>
            <pc:docMk/>
            <pc:sldMk cId="3213472020" sldId="2145707703"/>
            <ac:grpSpMk id="35" creationId="{523B52F0-7667-0F24-6CC4-1AC1F5D53BCF}"/>
          </ac:grpSpMkLst>
        </pc:grpChg>
        <pc:picChg chg="mod">
          <ac:chgData name="Stephanie Zelenak" userId="" providerId="" clId="Web-{59281C35-781C-4739-BA39-DE01AFD915DC}" dt="2024-03-27T18:51:01.610" v="28" actId="14100"/>
          <ac:picMkLst>
            <pc:docMk/>
            <pc:sldMk cId="3213472020" sldId="2145707703"/>
            <ac:picMk id="10" creationId="{B4D890A0-1707-7A8D-2B0D-C243B2844189}"/>
          </ac:picMkLst>
        </pc:picChg>
      </pc:sldChg>
      <pc:sldChg chg="modSp">
        <pc:chgData name="Stephanie Zelenak" userId="" providerId="" clId="Web-{59281C35-781C-4739-BA39-DE01AFD915DC}" dt="2024-03-27T18:50:16.124" v="23" actId="1076"/>
        <pc:sldMkLst>
          <pc:docMk/>
          <pc:sldMk cId="1552745667" sldId="2145707704"/>
        </pc:sldMkLst>
        <pc:spChg chg="mod">
          <ac:chgData name="Stephanie Zelenak" userId="" providerId="" clId="Web-{59281C35-781C-4739-BA39-DE01AFD915DC}" dt="2024-03-27T18:49:55.639" v="21"/>
          <ac:spMkLst>
            <pc:docMk/>
            <pc:sldMk cId="1552745667" sldId="2145707704"/>
            <ac:spMk id="3" creationId="{79DEBE14-204D-6548-C7D8-E0749E7354DD}"/>
          </ac:spMkLst>
        </pc:spChg>
        <pc:spChg chg="mod">
          <ac:chgData name="Stephanie Zelenak" userId="" providerId="" clId="Web-{59281C35-781C-4739-BA39-DE01AFD915DC}" dt="2024-03-27T18:50:16.124" v="23" actId="1076"/>
          <ac:spMkLst>
            <pc:docMk/>
            <pc:sldMk cId="1552745667" sldId="2145707704"/>
            <ac:spMk id="7" creationId="{3798542D-8A99-B11F-F1FD-D30F22EC2D95}"/>
          </ac:spMkLst>
        </pc:spChg>
      </pc:sldChg>
      <pc:sldChg chg="modSp">
        <pc:chgData name="Stephanie Zelenak" userId="" providerId="" clId="Web-{59281C35-781C-4739-BA39-DE01AFD915DC}" dt="2024-03-27T18:50:39.749" v="25"/>
        <pc:sldMkLst>
          <pc:docMk/>
          <pc:sldMk cId="3921996296" sldId="2145707705"/>
        </pc:sldMkLst>
        <pc:spChg chg="mod">
          <ac:chgData name="Stephanie Zelenak" userId="" providerId="" clId="Web-{59281C35-781C-4739-BA39-DE01AFD915DC}" dt="2024-03-27T18:50:31.452" v="24" actId="1076"/>
          <ac:spMkLst>
            <pc:docMk/>
            <pc:sldMk cId="3921996296" sldId="2145707705"/>
            <ac:spMk id="10" creationId="{28C2A421-07C7-F89C-AC95-8C1FBCE5F09C}"/>
          </ac:spMkLst>
        </pc:spChg>
        <pc:spChg chg="mod">
          <ac:chgData name="Stephanie Zelenak" userId="" providerId="" clId="Web-{59281C35-781C-4739-BA39-DE01AFD915DC}" dt="2024-03-27T18:50:39.749" v="25"/>
          <ac:spMkLst>
            <pc:docMk/>
            <pc:sldMk cId="3921996296" sldId="2145707705"/>
            <ac:spMk id="11" creationId="{0D34FE3E-6183-CC0F-6E18-8FBFD910BDC0}"/>
          </ac:spMkLst>
        </pc:spChg>
      </pc:sldChg>
      <pc:sldChg chg="modSp">
        <pc:chgData name="Stephanie Zelenak" userId="" providerId="" clId="Web-{59281C35-781C-4739-BA39-DE01AFD915DC}" dt="2024-03-27T18:55:53.165" v="43" actId="1076"/>
        <pc:sldMkLst>
          <pc:docMk/>
          <pc:sldMk cId="2035464239" sldId="2145707715"/>
        </pc:sldMkLst>
        <pc:spChg chg="mod">
          <ac:chgData name="Stephanie Zelenak" userId="" providerId="" clId="Web-{59281C35-781C-4739-BA39-DE01AFD915DC}" dt="2024-03-27T18:55:53.165" v="43" actId="1076"/>
          <ac:spMkLst>
            <pc:docMk/>
            <pc:sldMk cId="2035464239" sldId="2145707715"/>
            <ac:spMk id="2" creationId="{3764F2B9-97C9-ABDD-DA3D-554A3B991BA5}"/>
          </ac:spMkLst>
        </pc:spChg>
        <pc:spChg chg="mod">
          <ac:chgData name="Stephanie Zelenak" userId="" providerId="" clId="Web-{59281C35-781C-4739-BA39-DE01AFD915DC}" dt="2024-03-27T18:51:38.283" v="34"/>
          <ac:spMkLst>
            <pc:docMk/>
            <pc:sldMk cId="2035464239" sldId="2145707715"/>
            <ac:spMk id="30" creationId="{23F17C15-91AE-2305-A347-84B5FE25A11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07989454758045E-2"/>
          <c:y val="0.16380224042758826"/>
          <c:w val="0.90793650793650793"/>
          <c:h val="0.6690647482014388"/>
        </c:manualLayout>
      </c:layout>
      <c:lineChart>
        <c:grouping val="standard"/>
        <c:varyColors val="0"/>
        <c:ser>
          <c:idx val="0"/>
          <c:order val="0"/>
          <c:tx>
            <c:strRef>
              <c:f>Sheet1!$A$2</c:f>
              <c:strCache>
                <c:ptCount val="1"/>
                <c:pt idx="0">
                  <c:v>w/o support</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Sheet1!$B$1:$P$1</c:f>
              <c:strCache>
                <c:ptCount val="14"/>
                <c:pt idx="1">
                  <c:v>Aug</c:v>
                </c:pt>
                <c:pt idx="2">
                  <c:v>Sept</c:v>
                </c:pt>
                <c:pt idx="3">
                  <c:v>Oct</c:v>
                </c:pt>
                <c:pt idx="4">
                  <c:v>Nov</c:v>
                </c:pt>
                <c:pt idx="5">
                  <c:v>Dec</c:v>
                </c:pt>
                <c:pt idx="6">
                  <c:v>Jan</c:v>
                </c:pt>
                <c:pt idx="7">
                  <c:v>Feb</c:v>
                </c:pt>
                <c:pt idx="8">
                  <c:v>Mar</c:v>
                </c:pt>
                <c:pt idx="9">
                  <c:v>Apr</c:v>
                </c:pt>
                <c:pt idx="10">
                  <c:v>May</c:v>
                </c:pt>
                <c:pt idx="11">
                  <c:v>June</c:v>
                </c:pt>
                <c:pt idx="12">
                  <c:v>July</c:v>
                </c:pt>
                <c:pt idx="13">
                  <c:v>Aug</c:v>
                </c:pt>
              </c:strCache>
            </c:strRef>
          </c:cat>
          <c:val>
            <c:numRef>
              <c:f>Sheet1!$B$2:$P$2</c:f>
              <c:numCache>
                <c:formatCode>General</c:formatCode>
                <c:ptCount val="15"/>
                <c:pt idx="0">
                  <c:v>90</c:v>
                </c:pt>
                <c:pt idx="1">
                  <c:v>78</c:v>
                </c:pt>
                <c:pt idx="2">
                  <c:v>72</c:v>
                </c:pt>
                <c:pt idx="3">
                  <c:v>60</c:v>
                </c:pt>
                <c:pt idx="4">
                  <c:v>30</c:v>
                </c:pt>
                <c:pt idx="5">
                  <c:v>10</c:v>
                </c:pt>
                <c:pt idx="6">
                  <c:v>15</c:v>
                </c:pt>
                <c:pt idx="7">
                  <c:v>19</c:v>
                </c:pt>
                <c:pt idx="8">
                  <c:v>20</c:v>
                </c:pt>
                <c:pt idx="9">
                  <c:v>30</c:v>
                </c:pt>
                <c:pt idx="10">
                  <c:v>35</c:v>
                </c:pt>
                <c:pt idx="11">
                  <c:v>34</c:v>
                </c:pt>
                <c:pt idx="12">
                  <c:v>50</c:v>
                </c:pt>
                <c:pt idx="13">
                  <c:v>65</c:v>
                </c:pt>
                <c:pt idx="14">
                  <c:v>72</c:v>
                </c:pt>
              </c:numCache>
            </c:numRef>
          </c:val>
          <c:smooth val="0"/>
          <c:extLst>
            <c:ext xmlns:c16="http://schemas.microsoft.com/office/drawing/2014/chart" uri="{C3380CC4-5D6E-409C-BE32-E72D297353CC}">
              <c16:uniqueId val="{00000000-EC8F-4E3D-9888-243547774686}"/>
            </c:ext>
          </c:extLst>
        </c:ser>
        <c:dLbls>
          <c:showLegendKey val="0"/>
          <c:showVal val="0"/>
          <c:showCatName val="0"/>
          <c:showSerName val="0"/>
          <c:showPercent val="0"/>
          <c:showBubbleSize val="0"/>
        </c:dLbls>
        <c:smooth val="0"/>
        <c:axId val="168150607"/>
        <c:axId val="1"/>
      </c:lineChart>
      <c:catAx>
        <c:axId val="168150607"/>
        <c:scaling>
          <c:orientation val="minMax"/>
        </c:scaling>
        <c:delete val="1"/>
        <c:axPos val="b"/>
        <c:numFmt formatCode="General" sourceLinked="1"/>
        <c:majorTickMark val="none"/>
        <c:minorTickMark val="none"/>
        <c:tickLblPos val="nextTo"/>
        <c:crossAx val="1"/>
        <c:crosses val="autoZero"/>
        <c:auto val="1"/>
        <c:lblAlgn val="ctr"/>
        <c:lblOffset val="100"/>
        <c:tickLblSkip val="1"/>
        <c:tickMarkSkip val="1"/>
        <c:noMultiLvlLbl val="0"/>
      </c:catAx>
      <c:valAx>
        <c:axId val="1"/>
        <c:scaling>
          <c:orientation val="minMax"/>
        </c:scaling>
        <c:delete val="1"/>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168150607"/>
        <c:crosses val="autoZero"/>
        <c:crossBetween val="midCat"/>
      </c:valAx>
      <c:spPr>
        <a:noFill/>
        <a:ln>
          <a:noFill/>
        </a:ln>
        <a:effectLst/>
      </c:spPr>
    </c:plotArea>
    <c:plotVisOnly val="1"/>
    <c:dispBlanksAs val="span"/>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solidFill>
                  <a:srgbClr val="92D050"/>
                </a:solidFill>
              </a:rPr>
              <a:t>New Teachers Attitudes Toward Teaching</a:t>
            </a:r>
          </a:p>
        </c:rich>
      </c:tx>
      <c:layout>
        <c:manualLayout>
          <c:xMode val="edge"/>
          <c:yMode val="edge"/>
          <c:x val="0.19023176267790584"/>
          <c:y val="3.291430721230873E-2"/>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3.0107989454758045E-2"/>
          <c:y val="0.16380224042758826"/>
          <c:w val="0.90793650793650793"/>
          <c:h val="0.6690647482014388"/>
        </c:manualLayout>
      </c:layout>
      <c:lineChart>
        <c:grouping val="standard"/>
        <c:varyColors val="0"/>
        <c:ser>
          <c:idx val="0"/>
          <c:order val="0"/>
          <c:tx>
            <c:strRef>
              <c:f>Sheet1!$A$2</c:f>
              <c:strCache>
                <c:ptCount val="1"/>
                <c:pt idx="0">
                  <c:v>w/o support</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Sheet1!$B$1:$P$1</c:f>
              <c:strCache>
                <c:ptCount val="14"/>
                <c:pt idx="1">
                  <c:v>Aug</c:v>
                </c:pt>
                <c:pt idx="2">
                  <c:v>Sept</c:v>
                </c:pt>
                <c:pt idx="3">
                  <c:v>Oct</c:v>
                </c:pt>
                <c:pt idx="4">
                  <c:v>Nov</c:v>
                </c:pt>
                <c:pt idx="5">
                  <c:v>Dec</c:v>
                </c:pt>
                <c:pt idx="6">
                  <c:v>Jan</c:v>
                </c:pt>
                <c:pt idx="7">
                  <c:v>Feb</c:v>
                </c:pt>
                <c:pt idx="8">
                  <c:v>Mar</c:v>
                </c:pt>
                <c:pt idx="9">
                  <c:v>Apr</c:v>
                </c:pt>
                <c:pt idx="10">
                  <c:v>May</c:v>
                </c:pt>
                <c:pt idx="11">
                  <c:v>June</c:v>
                </c:pt>
                <c:pt idx="12">
                  <c:v>July</c:v>
                </c:pt>
                <c:pt idx="13">
                  <c:v>Aug</c:v>
                </c:pt>
              </c:strCache>
            </c:strRef>
          </c:cat>
          <c:val>
            <c:numRef>
              <c:f>Sheet1!$B$2:$P$2</c:f>
              <c:numCache>
                <c:formatCode>General</c:formatCode>
                <c:ptCount val="15"/>
                <c:pt idx="0">
                  <c:v>90</c:v>
                </c:pt>
                <c:pt idx="1">
                  <c:v>78</c:v>
                </c:pt>
                <c:pt idx="2">
                  <c:v>72</c:v>
                </c:pt>
                <c:pt idx="3">
                  <c:v>60</c:v>
                </c:pt>
                <c:pt idx="4">
                  <c:v>30</c:v>
                </c:pt>
                <c:pt idx="5">
                  <c:v>10</c:v>
                </c:pt>
                <c:pt idx="6">
                  <c:v>15</c:v>
                </c:pt>
                <c:pt idx="7">
                  <c:v>19</c:v>
                </c:pt>
                <c:pt idx="8">
                  <c:v>20</c:v>
                </c:pt>
                <c:pt idx="9">
                  <c:v>30</c:v>
                </c:pt>
                <c:pt idx="10">
                  <c:v>35</c:v>
                </c:pt>
                <c:pt idx="11">
                  <c:v>34</c:v>
                </c:pt>
                <c:pt idx="12">
                  <c:v>50</c:v>
                </c:pt>
                <c:pt idx="13">
                  <c:v>65</c:v>
                </c:pt>
                <c:pt idx="14">
                  <c:v>72</c:v>
                </c:pt>
              </c:numCache>
            </c:numRef>
          </c:val>
          <c:smooth val="0"/>
          <c:extLst>
            <c:ext xmlns:c16="http://schemas.microsoft.com/office/drawing/2014/chart" uri="{C3380CC4-5D6E-409C-BE32-E72D297353CC}">
              <c16:uniqueId val="{00000000-881C-4AC0-A238-EBFE03657657}"/>
            </c:ext>
          </c:extLst>
        </c:ser>
        <c:dLbls>
          <c:showLegendKey val="0"/>
          <c:showVal val="0"/>
          <c:showCatName val="0"/>
          <c:showSerName val="0"/>
          <c:showPercent val="0"/>
          <c:showBubbleSize val="0"/>
        </c:dLbls>
        <c:smooth val="0"/>
        <c:axId val="168150607"/>
        <c:axId val="1"/>
      </c:lineChart>
      <c:catAx>
        <c:axId val="168150607"/>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
        <c:crosses val="autoZero"/>
        <c:auto val="1"/>
        <c:lblAlgn val="ctr"/>
        <c:lblOffset val="100"/>
        <c:tickLblSkip val="1"/>
        <c:tickMarkSkip val="1"/>
        <c:noMultiLvlLbl val="0"/>
      </c:catAx>
      <c:valAx>
        <c:axId val="1"/>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6815060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span"/>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solidFill>
                  <a:srgbClr val="92D050"/>
                </a:solidFill>
              </a:rPr>
              <a:t>New Teachers Attitudes Toward Teaching</a:t>
            </a:r>
          </a:p>
        </c:rich>
      </c:tx>
      <c:layout>
        <c:manualLayout>
          <c:xMode val="edge"/>
          <c:yMode val="edge"/>
          <c:x val="0.19023176267790584"/>
          <c:y val="3.291430721230873E-2"/>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3.0107989454758045E-2"/>
          <c:y val="0.16380224042758826"/>
          <c:w val="0.90793650793650793"/>
          <c:h val="0.6690647482014388"/>
        </c:manualLayout>
      </c:layout>
      <c:lineChart>
        <c:grouping val="standard"/>
        <c:varyColors val="0"/>
        <c:ser>
          <c:idx val="0"/>
          <c:order val="0"/>
          <c:tx>
            <c:strRef>
              <c:f>Sheet1!$A$2</c:f>
              <c:strCache>
                <c:ptCount val="1"/>
                <c:pt idx="0">
                  <c:v>w/o support</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Sheet1!$B$1:$P$1</c:f>
              <c:strCache>
                <c:ptCount val="14"/>
                <c:pt idx="1">
                  <c:v>Aug</c:v>
                </c:pt>
                <c:pt idx="2">
                  <c:v>Sept</c:v>
                </c:pt>
                <c:pt idx="3">
                  <c:v>Oct</c:v>
                </c:pt>
                <c:pt idx="4">
                  <c:v>Nov</c:v>
                </c:pt>
                <c:pt idx="5">
                  <c:v>Dec</c:v>
                </c:pt>
                <c:pt idx="6">
                  <c:v>Jan</c:v>
                </c:pt>
                <c:pt idx="7">
                  <c:v>Feb</c:v>
                </c:pt>
                <c:pt idx="8">
                  <c:v>Mar</c:v>
                </c:pt>
                <c:pt idx="9">
                  <c:v>Apr</c:v>
                </c:pt>
                <c:pt idx="10">
                  <c:v>May</c:v>
                </c:pt>
                <c:pt idx="11">
                  <c:v>June</c:v>
                </c:pt>
                <c:pt idx="12">
                  <c:v>July</c:v>
                </c:pt>
                <c:pt idx="13">
                  <c:v>Aug</c:v>
                </c:pt>
              </c:strCache>
            </c:strRef>
          </c:cat>
          <c:val>
            <c:numRef>
              <c:f>Sheet1!$B$2:$P$2</c:f>
              <c:numCache>
                <c:formatCode>General</c:formatCode>
                <c:ptCount val="15"/>
                <c:pt idx="0">
                  <c:v>90</c:v>
                </c:pt>
                <c:pt idx="1">
                  <c:v>78</c:v>
                </c:pt>
                <c:pt idx="2">
                  <c:v>72</c:v>
                </c:pt>
                <c:pt idx="3">
                  <c:v>60</c:v>
                </c:pt>
                <c:pt idx="4">
                  <c:v>30</c:v>
                </c:pt>
                <c:pt idx="5">
                  <c:v>10</c:v>
                </c:pt>
                <c:pt idx="6">
                  <c:v>15</c:v>
                </c:pt>
                <c:pt idx="7">
                  <c:v>19</c:v>
                </c:pt>
                <c:pt idx="8">
                  <c:v>20</c:v>
                </c:pt>
                <c:pt idx="9">
                  <c:v>30</c:v>
                </c:pt>
                <c:pt idx="10">
                  <c:v>35</c:v>
                </c:pt>
                <c:pt idx="11">
                  <c:v>34</c:v>
                </c:pt>
                <c:pt idx="12">
                  <c:v>50</c:v>
                </c:pt>
                <c:pt idx="13">
                  <c:v>65</c:v>
                </c:pt>
                <c:pt idx="14">
                  <c:v>72</c:v>
                </c:pt>
              </c:numCache>
            </c:numRef>
          </c:val>
          <c:smooth val="0"/>
          <c:extLst>
            <c:ext xmlns:c16="http://schemas.microsoft.com/office/drawing/2014/chart" uri="{C3380CC4-5D6E-409C-BE32-E72D297353CC}">
              <c16:uniqueId val="{00000000-881C-4AC0-A238-EBFE03657657}"/>
            </c:ext>
          </c:extLst>
        </c:ser>
        <c:dLbls>
          <c:showLegendKey val="0"/>
          <c:showVal val="0"/>
          <c:showCatName val="0"/>
          <c:showSerName val="0"/>
          <c:showPercent val="0"/>
          <c:showBubbleSize val="0"/>
        </c:dLbls>
        <c:smooth val="0"/>
        <c:axId val="168150607"/>
        <c:axId val="1"/>
      </c:lineChart>
      <c:catAx>
        <c:axId val="168150607"/>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
        <c:crosses val="autoZero"/>
        <c:auto val="1"/>
        <c:lblAlgn val="ctr"/>
        <c:lblOffset val="100"/>
        <c:tickLblSkip val="1"/>
        <c:tickMarkSkip val="1"/>
        <c:noMultiLvlLbl val="0"/>
      </c:catAx>
      <c:valAx>
        <c:axId val="1"/>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6815060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span"/>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solidFill>
                  <a:srgbClr val="92D050"/>
                </a:solidFill>
              </a:rPr>
              <a:t>New Teachers Attitudes Toward Teaching</a:t>
            </a:r>
          </a:p>
        </c:rich>
      </c:tx>
      <c:layout>
        <c:manualLayout>
          <c:xMode val="edge"/>
          <c:yMode val="edge"/>
          <c:x val="0.19023176267790584"/>
          <c:y val="3.291430721230873E-2"/>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3.0107989454758045E-2"/>
          <c:y val="0.16380224042758826"/>
          <c:w val="0.90793650793650793"/>
          <c:h val="0.6690647482014388"/>
        </c:manualLayout>
      </c:layout>
      <c:lineChart>
        <c:grouping val="standard"/>
        <c:varyColors val="0"/>
        <c:ser>
          <c:idx val="0"/>
          <c:order val="0"/>
          <c:tx>
            <c:strRef>
              <c:f>Sheet1!$A$2</c:f>
              <c:strCache>
                <c:ptCount val="1"/>
                <c:pt idx="0">
                  <c:v>w/o support</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Sheet1!$B$1:$P$1</c:f>
              <c:strCache>
                <c:ptCount val="14"/>
                <c:pt idx="1">
                  <c:v>Aug</c:v>
                </c:pt>
                <c:pt idx="2">
                  <c:v>Sept</c:v>
                </c:pt>
                <c:pt idx="3">
                  <c:v>Oct</c:v>
                </c:pt>
                <c:pt idx="4">
                  <c:v>Nov</c:v>
                </c:pt>
                <c:pt idx="5">
                  <c:v>Dec</c:v>
                </c:pt>
                <c:pt idx="6">
                  <c:v>Jan</c:v>
                </c:pt>
                <c:pt idx="7">
                  <c:v>Feb</c:v>
                </c:pt>
                <c:pt idx="8">
                  <c:v>Mar</c:v>
                </c:pt>
                <c:pt idx="9">
                  <c:v>Apr</c:v>
                </c:pt>
                <c:pt idx="10">
                  <c:v>May</c:v>
                </c:pt>
                <c:pt idx="11">
                  <c:v>June</c:v>
                </c:pt>
                <c:pt idx="12">
                  <c:v>July</c:v>
                </c:pt>
                <c:pt idx="13">
                  <c:v>Aug</c:v>
                </c:pt>
              </c:strCache>
            </c:strRef>
          </c:cat>
          <c:val>
            <c:numRef>
              <c:f>Sheet1!$B$2:$P$2</c:f>
              <c:numCache>
                <c:formatCode>General</c:formatCode>
                <c:ptCount val="15"/>
                <c:pt idx="0">
                  <c:v>90</c:v>
                </c:pt>
                <c:pt idx="1">
                  <c:v>78</c:v>
                </c:pt>
                <c:pt idx="2">
                  <c:v>72</c:v>
                </c:pt>
                <c:pt idx="3">
                  <c:v>60</c:v>
                </c:pt>
                <c:pt idx="4">
                  <c:v>30</c:v>
                </c:pt>
                <c:pt idx="5">
                  <c:v>10</c:v>
                </c:pt>
                <c:pt idx="6">
                  <c:v>15</c:v>
                </c:pt>
                <c:pt idx="7">
                  <c:v>19</c:v>
                </c:pt>
                <c:pt idx="8">
                  <c:v>20</c:v>
                </c:pt>
                <c:pt idx="9">
                  <c:v>30</c:v>
                </c:pt>
                <c:pt idx="10">
                  <c:v>35</c:v>
                </c:pt>
                <c:pt idx="11">
                  <c:v>34</c:v>
                </c:pt>
                <c:pt idx="12">
                  <c:v>50</c:v>
                </c:pt>
                <c:pt idx="13">
                  <c:v>65</c:v>
                </c:pt>
                <c:pt idx="14">
                  <c:v>72</c:v>
                </c:pt>
              </c:numCache>
            </c:numRef>
          </c:val>
          <c:smooth val="0"/>
          <c:extLst>
            <c:ext xmlns:c16="http://schemas.microsoft.com/office/drawing/2014/chart" uri="{C3380CC4-5D6E-409C-BE32-E72D297353CC}">
              <c16:uniqueId val="{00000000-881C-4AC0-A238-EBFE03657657}"/>
            </c:ext>
          </c:extLst>
        </c:ser>
        <c:ser>
          <c:idx val="1"/>
          <c:order val="1"/>
          <c:tx>
            <c:strRef>
              <c:f>Sheet1!$A$3</c:f>
              <c:strCache>
                <c:ptCount val="1"/>
                <c:pt idx="0">
                  <c:v>w support</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Sheet1!$B$1:$P$1</c:f>
              <c:strCache>
                <c:ptCount val="14"/>
                <c:pt idx="1">
                  <c:v>Aug</c:v>
                </c:pt>
                <c:pt idx="2">
                  <c:v>Sept</c:v>
                </c:pt>
                <c:pt idx="3">
                  <c:v>Oct</c:v>
                </c:pt>
                <c:pt idx="4">
                  <c:v>Nov</c:v>
                </c:pt>
                <c:pt idx="5">
                  <c:v>Dec</c:v>
                </c:pt>
                <c:pt idx="6">
                  <c:v>Jan</c:v>
                </c:pt>
                <c:pt idx="7">
                  <c:v>Feb</c:v>
                </c:pt>
                <c:pt idx="8">
                  <c:v>Mar</c:v>
                </c:pt>
                <c:pt idx="9">
                  <c:v>Apr</c:v>
                </c:pt>
                <c:pt idx="10">
                  <c:v>May</c:v>
                </c:pt>
                <c:pt idx="11">
                  <c:v>June</c:v>
                </c:pt>
                <c:pt idx="12">
                  <c:v>July</c:v>
                </c:pt>
                <c:pt idx="13">
                  <c:v>Aug</c:v>
                </c:pt>
              </c:strCache>
            </c:strRef>
          </c:cat>
          <c:val>
            <c:numRef>
              <c:f>Sheet1!$B$3:$P$3</c:f>
              <c:numCache>
                <c:formatCode>General</c:formatCode>
                <c:ptCount val="15"/>
                <c:pt idx="0">
                  <c:v>92</c:v>
                </c:pt>
                <c:pt idx="1">
                  <c:v>80</c:v>
                </c:pt>
                <c:pt idx="2">
                  <c:v>75</c:v>
                </c:pt>
                <c:pt idx="3">
                  <c:v>70</c:v>
                </c:pt>
                <c:pt idx="4">
                  <c:v>60</c:v>
                </c:pt>
                <c:pt idx="5">
                  <c:v>45</c:v>
                </c:pt>
                <c:pt idx="6">
                  <c:v>45</c:v>
                </c:pt>
                <c:pt idx="7">
                  <c:v>45</c:v>
                </c:pt>
                <c:pt idx="8">
                  <c:v>50</c:v>
                </c:pt>
                <c:pt idx="9">
                  <c:v>53</c:v>
                </c:pt>
                <c:pt idx="10">
                  <c:v>55</c:v>
                </c:pt>
                <c:pt idx="11">
                  <c:v>60</c:v>
                </c:pt>
                <c:pt idx="12">
                  <c:v>65</c:v>
                </c:pt>
                <c:pt idx="13">
                  <c:v>70</c:v>
                </c:pt>
                <c:pt idx="14">
                  <c:v>80</c:v>
                </c:pt>
              </c:numCache>
            </c:numRef>
          </c:val>
          <c:smooth val="0"/>
          <c:extLst>
            <c:ext xmlns:c16="http://schemas.microsoft.com/office/drawing/2014/chart" uri="{C3380CC4-5D6E-409C-BE32-E72D297353CC}">
              <c16:uniqueId val="{00000001-881C-4AC0-A238-EBFE03657657}"/>
            </c:ext>
          </c:extLst>
        </c:ser>
        <c:dLbls>
          <c:showLegendKey val="0"/>
          <c:showVal val="0"/>
          <c:showCatName val="0"/>
          <c:showSerName val="0"/>
          <c:showPercent val="0"/>
          <c:showBubbleSize val="0"/>
        </c:dLbls>
        <c:smooth val="0"/>
        <c:axId val="168150607"/>
        <c:axId val="1"/>
      </c:lineChart>
      <c:catAx>
        <c:axId val="168150607"/>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
        <c:crosses val="autoZero"/>
        <c:auto val="1"/>
        <c:lblAlgn val="ctr"/>
        <c:lblOffset val="100"/>
        <c:tickLblSkip val="1"/>
        <c:tickMarkSkip val="1"/>
        <c:noMultiLvlLbl val="0"/>
      </c:catAx>
      <c:valAx>
        <c:axId val="1"/>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6815060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span"/>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solidFill>
                  <a:srgbClr val="92D050"/>
                </a:solidFill>
              </a:rPr>
              <a:t>New Teachers Attitudes Toward Teaching</a:t>
            </a:r>
          </a:p>
        </c:rich>
      </c:tx>
      <c:layout>
        <c:manualLayout>
          <c:xMode val="edge"/>
          <c:yMode val="edge"/>
          <c:x val="0.19023176267790584"/>
          <c:y val="3.291430721230873E-2"/>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3.0107989454758045E-2"/>
          <c:y val="0.16380224042758826"/>
          <c:w val="0.90793650793650793"/>
          <c:h val="0.6690647482014388"/>
        </c:manualLayout>
      </c:layout>
      <c:lineChart>
        <c:grouping val="standard"/>
        <c:varyColors val="0"/>
        <c:ser>
          <c:idx val="0"/>
          <c:order val="0"/>
          <c:tx>
            <c:strRef>
              <c:f>Sheet1!$A$2</c:f>
              <c:strCache>
                <c:ptCount val="1"/>
                <c:pt idx="0">
                  <c:v>w/o support</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Sheet1!$B$1:$P$1</c:f>
              <c:strCache>
                <c:ptCount val="14"/>
                <c:pt idx="1">
                  <c:v>Aug</c:v>
                </c:pt>
                <c:pt idx="2">
                  <c:v>Sept</c:v>
                </c:pt>
                <c:pt idx="3">
                  <c:v>Oct</c:v>
                </c:pt>
                <c:pt idx="4">
                  <c:v>Nov</c:v>
                </c:pt>
                <c:pt idx="5">
                  <c:v>Dec</c:v>
                </c:pt>
                <c:pt idx="6">
                  <c:v>Jan</c:v>
                </c:pt>
                <c:pt idx="7">
                  <c:v>Feb</c:v>
                </c:pt>
                <c:pt idx="8">
                  <c:v>Mar</c:v>
                </c:pt>
                <c:pt idx="9">
                  <c:v>Apr</c:v>
                </c:pt>
                <c:pt idx="10">
                  <c:v>May</c:v>
                </c:pt>
                <c:pt idx="11">
                  <c:v>June</c:v>
                </c:pt>
                <c:pt idx="12">
                  <c:v>July</c:v>
                </c:pt>
                <c:pt idx="13">
                  <c:v>Aug</c:v>
                </c:pt>
              </c:strCache>
            </c:strRef>
          </c:cat>
          <c:val>
            <c:numRef>
              <c:f>Sheet1!$B$2:$P$2</c:f>
              <c:numCache>
                <c:formatCode>General</c:formatCode>
                <c:ptCount val="15"/>
                <c:pt idx="0">
                  <c:v>90</c:v>
                </c:pt>
                <c:pt idx="1">
                  <c:v>78</c:v>
                </c:pt>
                <c:pt idx="2">
                  <c:v>72</c:v>
                </c:pt>
                <c:pt idx="3">
                  <c:v>60</c:v>
                </c:pt>
                <c:pt idx="4">
                  <c:v>30</c:v>
                </c:pt>
                <c:pt idx="5">
                  <c:v>10</c:v>
                </c:pt>
                <c:pt idx="6">
                  <c:v>15</c:v>
                </c:pt>
                <c:pt idx="7">
                  <c:v>19</c:v>
                </c:pt>
                <c:pt idx="8">
                  <c:v>20</c:v>
                </c:pt>
                <c:pt idx="9">
                  <c:v>30</c:v>
                </c:pt>
                <c:pt idx="10">
                  <c:v>35</c:v>
                </c:pt>
                <c:pt idx="11">
                  <c:v>34</c:v>
                </c:pt>
                <c:pt idx="12">
                  <c:v>50</c:v>
                </c:pt>
                <c:pt idx="13">
                  <c:v>65</c:v>
                </c:pt>
                <c:pt idx="14">
                  <c:v>72</c:v>
                </c:pt>
              </c:numCache>
            </c:numRef>
          </c:val>
          <c:smooth val="0"/>
          <c:extLst>
            <c:ext xmlns:c16="http://schemas.microsoft.com/office/drawing/2014/chart" uri="{C3380CC4-5D6E-409C-BE32-E72D297353CC}">
              <c16:uniqueId val="{00000000-881C-4AC0-A238-EBFE03657657}"/>
            </c:ext>
          </c:extLst>
        </c:ser>
        <c:ser>
          <c:idx val="1"/>
          <c:order val="1"/>
          <c:tx>
            <c:strRef>
              <c:f>Sheet1!$A$3</c:f>
              <c:strCache>
                <c:ptCount val="1"/>
                <c:pt idx="0">
                  <c:v>w support</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Sheet1!$B$1:$P$1</c:f>
              <c:strCache>
                <c:ptCount val="14"/>
                <c:pt idx="1">
                  <c:v>Aug</c:v>
                </c:pt>
                <c:pt idx="2">
                  <c:v>Sept</c:v>
                </c:pt>
                <c:pt idx="3">
                  <c:v>Oct</c:v>
                </c:pt>
                <c:pt idx="4">
                  <c:v>Nov</c:v>
                </c:pt>
                <c:pt idx="5">
                  <c:v>Dec</c:v>
                </c:pt>
                <c:pt idx="6">
                  <c:v>Jan</c:v>
                </c:pt>
                <c:pt idx="7">
                  <c:v>Feb</c:v>
                </c:pt>
                <c:pt idx="8">
                  <c:v>Mar</c:v>
                </c:pt>
                <c:pt idx="9">
                  <c:v>Apr</c:v>
                </c:pt>
                <c:pt idx="10">
                  <c:v>May</c:v>
                </c:pt>
                <c:pt idx="11">
                  <c:v>June</c:v>
                </c:pt>
                <c:pt idx="12">
                  <c:v>July</c:v>
                </c:pt>
                <c:pt idx="13">
                  <c:v>Aug</c:v>
                </c:pt>
              </c:strCache>
            </c:strRef>
          </c:cat>
          <c:val>
            <c:numRef>
              <c:f>Sheet1!$B$3:$P$3</c:f>
              <c:numCache>
                <c:formatCode>General</c:formatCode>
                <c:ptCount val="15"/>
                <c:pt idx="0">
                  <c:v>92</c:v>
                </c:pt>
                <c:pt idx="1">
                  <c:v>80</c:v>
                </c:pt>
                <c:pt idx="2">
                  <c:v>75</c:v>
                </c:pt>
                <c:pt idx="3">
                  <c:v>70</c:v>
                </c:pt>
                <c:pt idx="4">
                  <c:v>60</c:v>
                </c:pt>
                <c:pt idx="5">
                  <c:v>45</c:v>
                </c:pt>
                <c:pt idx="6">
                  <c:v>45</c:v>
                </c:pt>
                <c:pt idx="7">
                  <c:v>45</c:v>
                </c:pt>
                <c:pt idx="8">
                  <c:v>50</c:v>
                </c:pt>
                <c:pt idx="9">
                  <c:v>53</c:v>
                </c:pt>
                <c:pt idx="10">
                  <c:v>55</c:v>
                </c:pt>
                <c:pt idx="11">
                  <c:v>60</c:v>
                </c:pt>
                <c:pt idx="12">
                  <c:v>65</c:v>
                </c:pt>
                <c:pt idx="13">
                  <c:v>70</c:v>
                </c:pt>
                <c:pt idx="14">
                  <c:v>80</c:v>
                </c:pt>
              </c:numCache>
            </c:numRef>
          </c:val>
          <c:smooth val="0"/>
          <c:extLst>
            <c:ext xmlns:c16="http://schemas.microsoft.com/office/drawing/2014/chart" uri="{C3380CC4-5D6E-409C-BE32-E72D297353CC}">
              <c16:uniqueId val="{00000001-881C-4AC0-A238-EBFE03657657}"/>
            </c:ext>
          </c:extLst>
        </c:ser>
        <c:dLbls>
          <c:showLegendKey val="0"/>
          <c:showVal val="0"/>
          <c:showCatName val="0"/>
          <c:showSerName val="0"/>
          <c:showPercent val="0"/>
          <c:showBubbleSize val="0"/>
        </c:dLbls>
        <c:smooth val="0"/>
        <c:axId val="168150607"/>
        <c:axId val="1"/>
      </c:lineChart>
      <c:catAx>
        <c:axId val="168150607"/>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
        <c:crosses val="autoZero"/>
        <c:auto val="1"/>
        <c:lblAlgn val="ctr"/>
        <c:lblOffset val="100"/>
        <c:tickLblSkip val="1"/>
        <c:tickMarkSkip val="1"/>
        <c:noMultiLvlLbl val="0"/>
      </c:catAx>
      <c:valAx>
        <c:axId val="1"/>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6815060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span"/>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solidFill>
                  <a:srgbClr val="92D050"/>
                </a:solidFill>
              </a:rPr>
              <a:t>New Teachers Attitudes Toward Teaching</a:t>
            </a:r>
          </a:p>
        </c:rich>
      </c:tx>
      <c:layout>
        <c:manualLayout>
          <c:xMode val="edge"/>
          <c:yMode val="edge"/>
          <c:x val="0.19023176267790584"/>
          <c:y val="3.291430721230873E-2"/>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3.0107989454758045E-2"/>
          <c:y val="0.16380224042758826"/>
          <c:w val="0.90793650793650793"/>
          <c:h val="0.6690647482014388"/>
        </c:manualLayout>
      </c:layout>
      <c:lineChart>
        <c:grouping val="standard"/>
        <c:varyColors val="0"/>
        <c:ser>
          <c:idx val="0"/>
          <c:order val="0"/>
          <c:tx>
            <c:strRef>
              <c:f>Sheet1!$A$2</c:f>
              <c:strCache>
                <c:ptCount val="1"/>
                <c:pt idx="0">
                  <c:v>w/o support</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Sheet1!$B$1:$P$1</c:f>
              <c:strCache>
                <c:ptCount val="14"/>
                <c:pt idx="1">
                  <c:v>Aug</c:v>
                </c:pt>
                <c:pt idx="2">
                  <c:v>Sept</c:v>
                </c:pt>
                <c:pt idx="3">
                  <c:v>Oct</c:v>
                </c:pt>
                <c:pt idx="4">
                  <c:v>Nov</c:v>
                </c:pt>
                <c:pt idx="5">
                  <c:v>Dec</c:v>
                </c:pt>
                <c:pt idx="6">
                  <c:v>Jan</c:v>
                </c:pt>
                <c:pt idx="7">
                  <c:v>Feb</c:v>
                </c:pt>
                <c:pt idx="8">
                  <c:v>Mar</c:v>
                </c:pt>
                <c:pt idx="9">
                  <c:v>Apr</c:v>
                </c:pt>
                <c:pt idx="10">
                  <c:v>May</c:v>
                </c:pt>
                <c:pt idx="11">
                  <c:v>June</c:v>
                </c:pt>
                <c:pt idx="12">
                  <c:v>July</c:v>
                </c:pt>
                <c:pt idx="13">
                  <c:v>Aug</c:v>
                </c:pt>
              </c:strCache>
            </c:strRef>
          </c:cat>
          <c:val>
            <c:numRef>
              <c:f>Sheet1!$B$2:$P$2</c:f>
              <c:numCache>
                <c:formatCode>General</c:formatCode>
                <c:ptCount val="15"/>
                <c:pt idx="0">
                  <c:v>90</c:v>
                </c:pt>
                <c:pt idx="1">
                  <c:v>78</c:v>
                </c:pt>
                <c:pt idx="2">
                  <c:v>72</c:v>
                </c:pt>
                <c:pt idx="3">
                  <c:v>60</c:v>
                </c:pt>
                <c:pt idx="4">
                  <c:v>30</c:v>
                </c:pt>
                <c:pt idx="5">
                  <c:v>10</c:v>
                </c:pt>
                <c:pt idx="6">
                  <c:v>15</c:v>
                </c:pt>
                <c:pt idx="7">
                  <c:v>19</c:v>
                </c:pt>
                <c:pt idx="8">
                  <c:v>20</c:v>
                </c:pt>
                <c:pt idx="9">
                  <c:v>30</c:v>
                </c:pt>
                <c:pt idx="10">
                  <c:v>35</c:v>
                </c:pt>
                <c:pt idx="11">
                  <c:v>34</c:v>
                </c:pt>
                <c:pt idx="12">
                  <c:v>50</c:v>
                </c:pt>
                <c:pt idx="13">
                  <c:v>65</c:v>
                </c:pt>
                <c:pt idx="14">
                  <c:v>72</c:v>
                </c:pt>
              </c:numCache>
            </c:numRef>
          </c:val>
          <c:smooth val="0"/>
          <c:extLst>
            <c:ext xmlns:c16="http://schemas.microsoft.com/office/drawing/2014/chart" uri="{C3380CC4-5D6E-409C-BE32-E72D297353CC}">
              <c16:uniqueId val="{00000000-881C-4AC0-A238-EBFE03657657}"/>
            </c:ext>
          </c:extLst>
        </c:ser>
        <c:ser>
          <c:idx val="1"/>
          <c:order val="1"/>
          <c:tx>
            <c:strRef>
              <c:f>Sheet1!$A$3</c:f>
              <c:strCache>
                <c:ptCount val="1"/>
                <c:pt idx="0">
                  <c:v>w support</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Sheet1!$B$1:$P$1</c:f>
              <c:strCache>
                <c:ptCount val="14"/>
                <c:pt idx="1">
                  <c:v>Aug</c:v>
                </c:pt>
                <c:pt idx="2">
                  <c:v>Sept</c:v>
                </c:pt>
                <c:pt idx="3">
                  <c:v>Oct</c:v>
                </c:pt>
                <c:pt idx="4">
                  <c:v>Nov</c:v>
                </c:pt>
                <c:pt idx="5">
                  <c:v>Dec</c:v>
                </c:pt>
                <c:pt idx="6">
                  <c:v>Jan</c:v>
                </c:pt>
                <c:pt idx="7">
                  <c:v>Feb</c:v>
                </c:pt>
                <c:pt idx="8">
                  <c:v>Mar</c:v>
                </c:pt>
                <c:pt idx="9">
                  <c:v>Apr</c:v>
                </c:pt>
                <c:pt idx="10">
                  <c:v>May</c:v>
                </c:pt>
                <c:pt idx="11">
                  <c:v>June</c:v>
                </c:pt>
                <c:pt idx="12">
                  <c:v>July</c:v>
                </c:pt>
                <c:pt idx="13">
                  <c:v>Aug</c:v>
                </c:pt>
              </c:strCache>
            </c:strRef>
          </c:cat>
          <c:val>
            <c:numRef>
              <c:f>Sheet1!$B$3:$P$3</c:f>
              <c:numCache>
                <c:formatCode>General</c:formatCode>
                <c:ptCount val="15"/>
                <c:pt idx="0">
                  <c:v>92</c:v>
                </c:pt>
                <c:pt idx="1">
                  <c:v>80</c:v>
                </c:pt>
                <c:pt idx="2">
                  <c:v>75</c:v>
                </c:pt>
                <c:pt idx="3">
                  <c:v>70</c:v>
                </c:pt>
                <c:pt idx="4">
                  <c:v>60</c:v>
                </c:pt>
                <c:pt idx="5">
                  <c:v>45</c:v>
                </c:pt>
                <c:pt idx="6">
                  <c:v>45</c:v>
                </c:pt>
                <c:pt idx="7">
                  <c:v>45</c:v>
                </c:pt>
                <c:pt idx="8">
                  <c:v>50</c:v>
                </c:pt>
                <c:pt idx="9">
                  <c:v>53</c:v>
                </c:pt>
                <c:pt idx="10">
                  <c:v>55</c:v>
                </c:pt>
                <c:pt idx="11">
                  <c:v>60</c:v>
                </c:pt>
                <c:pt idx="12">
                  <c:v>65</c:v>
                </c:pt>
                <c:pt idx="13">
                  <c:v>70</c:v>
                </c:pt>
                <c:pt idx="14">
                  <c:v>80</c:v>
                </c:pt>
              </c:numCache>
            </c:numRef>
          </c:val>
          <c:smooth val="0"/>
          <c:extLst>
            <c:ext xmlns:c16="http://schemas.microsoft.com/office/drawing/2014/chart" uri="{C3380CC4-5D6E-409C-BE32-E72D297353CC}">
              <c16:uniqueId val="{00000001-881C-4AC0-A238-EBFE03657657}"/>
            </c:ext>
          </c:extLst>
        </c:ser>
        <c:dLbls>
          <c:showLegendKey val="0"/>
          <c:showVal val="0"/>
          <c:showCatName val="0"/>
          <c:showSerName val="0"/>
          <c:showPercent val="0"/>
          <c:showBubbleSize val="0"/>
        </c:dLbls>
        <c:smooth val="0"/>
        <c:axId val="168150607"/>
        <c:axId val="1"/>
      </c:lineChart>
      <c:catAx>
        <c:axId val="168150607"/>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
        <c:crosses val="autoZero"/>
        <c:auto val="1"/>
        <c:lblAlgn val="ctr"/>
        <c:lblOffset val="100"/>
        <c:tickLblSkip val="1"/>
        <c:tickMarkSkip val="1"/>
        <c:noMultiLvlLbl val="0"/>
      </c:catAx>
      <c:valAx>
        <c:axId val="1"/>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6815060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span"/>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5D1C9F-E01C-4D42-A3C4-8054E39D97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B0ED2E4-2DA4-49F1-B57A-46E3A8E9B4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660D3F-9022-4412-9A64-CC5133716AFA}" type="datetimeFigureOut">
              <a:rPr lang="en-US" smtClean="0"/>
              <a:t>3/27/2024</a:t>
            </a:fld>
            <a:endParaRPr lang="en-US"/>
          </a:p>
        </p:txBody>
      </p:sp>
      <p:sp>
        <p:nvSpPr>
          <p:cNvPr id="4" name="Footer Placeholder 3">
            <a:extLst>
              <a:ext uri="{FF2B5EF4-FFF2-40B4-BE49-F238E27FC236}">
                <a16:creationId xmlns:a16="http://schemas.microsoft.com/office/drawing/2014/main" id="{6D6FC92B-DBD9-476F-B580-DD9AE04676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D75A2ED-3FD0-4778-90B7-8A235900D0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190C18-188E-4961-A09D-654A535BDC62}" type="slidenum">
              <a:rPr lang="en-US" smtClean="0"/>
              <a:t>‹#›</a:t>
            </a:fld>
            <a:endParaRPr lang="en-US"/>
          </a:p>
        </p:txBody>
      </p:sp>
    </p:spTree>
    <p:extLst>
      <p:ext uri="{BB962C8B-B14F-4D97-AF65-F5344CB8AC3E}">
        <p14:creationId xmlns:p14="http://schemas.microsoft.com/office/powerpoint/2010/main" val="4293820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1D892C-F97C-2841-A94A-C17DF4CDA84C}" type="datetimeFigureOut">
              <a:rPr lang="en-US" smtClean="0"/>
              <a:t>3/27/2024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0AA263-1171-9842-B289-9FFD58BD19DC}" type="slidenum">
              <a:rPr lang="en-US" smtClean="0"/>
              <a:t>‹#›</a:t>
            </a:fld>
            <a:endParaRPr lang="en-US"/>
          </a:p>
        </p:txBody>
      </p:sp>
    </p:spTree>
    <p:extLst>
      <p:ext uri="{BB962C8B-B14F-4D97-AF65-F5344CB8AC3E}">
        <p14:creationId xmlns:p14="http://schemas.microsoft.com/office/powerpoint/2010/main" val="4269845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store.lead4ward.com/collections/teacher-inductio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ead4ward.com/planning-2024-25/"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File:Simple_light_bulb_graphic.png"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solidFill>
                  <a:schemeClr val="bg1"/>
                </a:solidFill>
              </a:rPr>
              <a:t>In the chat, let us know </a:t>
            </a:r>
            <a:r>
              <a:rPr lang="en-US" sz="1200" b="1" dirty="0">
                <a:solidFill>
                  <a:schemeClr val="bg1"/>
                </a:solidFill>
              </a:rPr>
              <a:t>your role </a:t>
            </a:r>
            <a:r>
              <a:rPr lang="en-US" sz="1200" dirty="0">
                <a:solidFill>
                  <a:schemeClr val="bg1"/>
                </a:solidFill>
              </a:rPr>
              <a:t>and </a:t>
            </a:r>
            <a:r>
              <a:rPr lang="en-US" sz="1200" b="1" dirty="0">
                <a:solidFill>
                  <a:schemeClr val="bg1"/>
                </a:solidFill>
              </a:rPr>
              <a:t>where you are joining us from.</a:t>
            </a:r>
          </a:p>
          <a:p>
            <a:endParaRPr lang="en-US" dirty="0"/>
          </a:p>
          <a:p>
            <a:r>
              <a:rPr lang="en-US" dirty="0"/>
              <a:t>Welcome everyone to our last content area spotlight session of the day</a:t>
            </a:r>
          </a:p>
          <a:p>
            <a:endParaRPr lang="en-US" dirty="0"/>
          </a:p>
          <a:p>
            <a:r>
              <a:rPr lang="en-US" dirty="0"/>
              <a:t>where our focus will be…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AA263-1171-9842-B289-9FFD58BD19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165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what we do</a:t>
            </a:r>
          </a:p>
        </p:txBody>
      </p:sp>
      <p:sp>
        <p:nvSpPr>
          <p:cNvPr id="4" name="Slide Number Placeholder 3"/>
          <p:cNvSpPr>
            <a:spLocks noGrp="1"/>
          </p:cNvSpPr>
          <p:nvPr>
            <p:ph type="sldNum" sz="quarter" idx="5"/>
          </p:nvPr>
        </p:nvSpPr>
        <p:spPr/>
        <p:txBody>
          <a:bodyPr/>
          <a:lstStyle/>
          <a:p>
            <a:fld id="{F50AA263-1171-9842-B289-9FFD58BD19DC}" type="slidenum">
              <a:rPr lang="en-US" smtClean="0"/>
              <a:t>10</a:t>
            </a:fld>
            <a:endParaRPr lang="en-US"/>
          </a:p>
        </p:txBody>
      </p:sp>
    </p:spTree>
    <p:extLst>
      <p:ext uri="{BB962C8B-B14F-4D97-AF65-F5344CB8AC3E}">
        <p14:creationId xmlns:p14="http://schemas.microsoft.com/office/powerpoint/2010/main" val="3110734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get started, I’d love to take a pulse check to see </a:t>
            </a:r>
          </a:p>
          <a:p>
            <a:r>
              <a:rPr lang="en-US" dirty="0"/>
              <a:t>--</a:t>
            </a:r>
          </a:p>
          <a:p>
            <a:r>
              <a:rPr lang="en-US" dirty="0"/>
              <a:t>how you are feeling about this time of year and maybe more specifically how you usually approach this time of year when planning for next year – all while tying up so many pieces of this year.</a:t>
            </a:r>
          </a:p>
          <a:p>
            <a:r>
              <a:rPr lang="en-US" dirty="0"/>
              <a:t>--</a:t>
            </a:r>
          </a:p>
          <a:p>
            <a:r>
              <a:rPr lang="en-US" dirty="0"/>
              <a:t>We’re going to use this chart to help us identify how we typically approach this time of year…or how you are feeling as you think about planning for the 24-25 school year.</a:t>
            </a:r>
          </a:p>
          <a:p>
            <a:endParaRPr lang="en-US" dirty="0"/>
          </a:p>
          <a:p>
            <a:r>
              <a:rPr lang="en-US" dirty="0"/>
              <a:t>--</a:t>
            </a:r>
          </a:p>
          <a:p>
            <a:r>
              <a:rPr lang="en-US" dirty="0"/>
              <a:t>are you in a state of anticipation? You’re excited, ready to go, eager to get started?</a:t>
            </a:r>
          </a:p>
          <a:p>
            <a:r>
              <a:rPr lang="en-US" dirty="0"/>
              <a:t>--</a:t>
            </a:r>
          </a:p>
          <a:p>
            <a:r>
              <a:rPr lang="en-US" dirty="0"/>
              <a:t>or are you in survival…so much coming at you and so much to do? You’re just making it through</a:t>
            </a:r>
          </a:p>
          <a:p>
            <a:r>
              <a:rPr lang="en-US" dirty="0"/>
              <a:t>--</a:t>
            </a:r>
          </a:p>
          <a:p>
            <a:r>
              <a:rPr lang="en-US" dirty="0"/>
              <a:t>or do you find yourself in disillusionment…unsure how you will get it all done, wondering why you agreed to this responsibility. </a:t>
            </a:r>
          </a:p>
          <a:p>
            <a:r>
              <a:rPr lang="en-US" dirty="0"/>
              <a:t>--</a:t>
            </a:r>
          </a:p>
          <a:p>
            <a:r>
              <a:rPr lang="en-US" dirty="0"/>
              <a:t>You might be feeling rejuvenated…you feel rested from spring break or excited about the work ahead.</a:t>
            </a:r>
          </a:p>
          <a:p>
            <a:r>
              <a:rPr lang="en-US" dirty="0"/>
              <a:t>--</a:t>
            </a:r>
          </a:p>
          <a:p>
            <a:r>
              <a:rPr lang="en-US" dirty="0"/>
              <a:t>or lastly are you in reflection…you’re really thinking about what has worked and what needs to change…</a:t>
            </a:r>
          </a:p>
          <a:p>
            <a:r>
              <a:rPr lang="en-US" dirty="0"/>
              <a:t>--</a:t>
            </a:r>
          </a:p>
          <a:p>
            <a:r>
              <a:rPr lang="en-US" dirty="0"/>
              <a:t>Will you please pick the word that best describes how you are approaching this time of year and share it in the chat with us…</a:t>
            </a:r>
          </a:p>
          <a:p>
            <a:endParaRPr lang="en-US" dirty="0"/>
          </a:p>
          <a:p>
            <a:r>
              <a:rPr lang="en-US" dirty="0"/>
              <a:t>share responses…</a:t>
            </a:r>
          </a:p>
          <a:p>
            <a:endParaRPr lang="en-US" dirty="0"/>
          </a:p>
          <a:p>
            <a:r>
              <a:rPr lang="en-US" dirty="0"/>
              <a:t>thank you for sharing where you currently are…</a:t>
            </a:r>
          </a:p>
          <a:p>
            <a:r>
              <a:rPr lang="en-US" dirty="0"/>
              <a:t>hopefully as we go along today, you will find opportunities to shift your thinking to one or more of the more positive descriptions.</a:t>
            </a:r>
          </a:p>
          <a:p>
            <a:endParaRPr lang="en-US" dirty="0"/>
          </a:p>
          <a:p>
            <a:r>
              <a:rPr lang="en-US" dirty="0"/>
              <a:t>I started with this because it helps us ground ourselves in the content, but also sets a bit of context as we think about our focus - supporting new teachers.</a:t>
            </a:r>
          </a:p>
        </p:txBody>
      </p:sp>
      <p:sp>
        <p:nvSpPr>
          <p:cNvPr id="4" name="Slide Number Placeholder 3"/>
          <p:cNvSpPr>
            <a:spLocks noGrp="1"/>
          </p:cNvSpPr>
          <p:nvPr>
            <p:ph type="sldNum" sz="quarter" idx="5"/>
          </p:nvPr>
        </p:nvSpPr>
        <p:spPr/>
        <p:txBody>
          <a:bodyPr/>
          <a:lstStyle/>
          <a:p>
            <a:fld id="{F50AA263-1171-9842-B289-9FFD58BD19DC}" type="slidenum">
              <a:rPr lang="en-US" smtClean="0"/>
              <a:t>11</a:t>
            </a:fld>
            <a:endParaRPr lang="en-US"/>
          </a:p>
        </p:txBody>
      </p:sp>
    </p:spTree>
    <p:extLst>
      <p:ext uri="{BB962C8B-B14F-4D97-AF65-F5344CB8AC3E}">
        <p14:creationId xmlns:p14="http://schemas.microsoft.com/office/powerpoint/2010/main" val="3333633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Ellen Moir’s research provides us with helpful information to keep in mind as we plan for new teacher induction.</a:t>
            </a:r>
          </a:p>
          <a:p>
            <a:pPr marL="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a:t>
            </a:r>
          </a:p>
          <a:p>
            <a:pPr marL="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These are the phases of the new teacher </a:t>
            </a:r>
          </a:p>
          <a:p>
            <a:pPr marL="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You’ll notice the months along the bottom of the chart and the graph showing the attitude and phase new teachers typically are in during each month of the year.</a:t>
            </a:r>
          </a:p>
          <a:p>
            <a:endParaRPr lang="en-US" dirty="0"/>
          </a:p>
          <a:p>
            <a:r>
              <a:rPr lang="en-US" dirty="0"/>
              <a:t>-- -- -- -- -- -- -- --</a:t>
            </a:r>
          </a:p>
          <a:p>
            <a:r>
              <a:rPr lang="en-US" dirty="0"/>
              <a:t>This research is critical to making sure what we plan for our new teachers is JUST IN TIME.  </a:t>
            </a:r>
          </a:p>
          <a:p>
            <a:r>
              <a:rPr lang="en-US" dirty="0"/>
              <a:t>Thoughtful timing can help us to better meet new teacher needs and proactively provide support and encouragement as they go along.  </a:t>
            </a:r>
          </a:p>
          <a:p>
            <a:endParaRPr lang="en-US" dirty="0"/>
          </a:p>
          <a:p>
            <a:r>
              <a:rPr lang="en-US" dirty="0"/>
              <a:t>Planning for new teacher induction with these phases in mind would be beneficial to everyone.  </a:t>
            </a:r>
          </a:p>
          <a:p>
            <a:r>
              <a:rPr lang="en-US" dirty="0"/>
              <a:t>For example, the </a:t>
            </a:r>
            <a:r>
              <a:rPr lang="en-US" b="1" dirty="0"/>
              <a:t>anticipation</a:t>
            </a:r>
            <a:r>
              <a:rPr lang="en-US" dirty="0"/>
              <a:t> phase is a great time to set expectations for classroom procedures and management and start to lightly acclimate to the instructional resources available. </a:t>
            </a:r>
          </a:p>
          <a:p>
            <a:r>
              <a:rPr lang="en-US" dirty="0"/>
              <a:t>But when our new teachers are in </a:t>
            </a:r>
            <a:r>
              <a:rPr lang="en-US" b="1" dirty="0"/>
              <a:t>disillusionment</a:t>
            </a:r>
            <a:r>
              <a:rPr lang="en-US" dirty="0"/>
              <a:t>, we probably don’t want to introduce data meetings or have a book study. There brains are too overwhelmed to engage in those types of tasks.</a:t>
            </a:r>
          </a:p>
          <a:p>
            <a:endParaRPr lang="en-US" dirty="0"/>
          </a:p>
          <a:p>
            <a:r>
              <a:rPr lang="en-US" dirty="0"/>
              <a:t>So, keep these in mind as we talk through ideas today. and as you make plans for the 24-25 school year</a:t>
            </a:r>
          </a:p>
        </p:txBody>
      </p:sp>
      <p:sp>
        <p:nvSpPr>
          <p:cNvPr id="4" name="Slide Number Placeholder 3"/>
          <p:cNvSpPr>
            <a:spLocks noGrp="1"/>
          </p:cNvSpPr>
          <p:nvPr>
            <p:ph type="sldNum" sz="quarter" idx="5"/>
          </p:nvPr>
        </p:nvSpPr>
        <p:spPr/>
        <p:txBody>
          <a:bodyPr/>
          <a:lstStyle/>
          <a:p>
            <a:fld id="{F50AA263-1171-9842-B289-9FFD58BD19DC}" type="slidenum">
              <a:rPr lang="en-US" smtClean="0"/>
              <a:t>12</a:t>
            </a:fld>
            <a:endParaRPr lang="en-US"/>
          </a:p>
        </p:txBody>
      </p:sp>
    </p:spTree>
    <p:extLst>
      <p:ext uri="{BB962C8B-B14F-4D97-AF65-F5344CB8AC3E}">
        <p14:creationId xmlns:p14="http://schemas.microsoft.com/office/powerpoint/2010/main" val="669713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64709-B479-6B8B-E8F5-3F336EC1B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E08CFE-B63B-164B-377C-B8B3FD0C0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5530F4-433F-431F-23FA-FD3934090B36}"/>
              </a:ext>
            </a:extLst>
          </p:cNvPr>
          <p:cNvSpPr>
            <a:spLocks noGrp="1"/>
          </p:cNvSpPr>
          <p:nvPr>
            <p:ph type="body" idx="1"/>
          </p:nvPr>
        </p:nvSpPr>
        <p:spPr/>
        <p:txBody>
          <a:bodyPr/>
          <a:lstStyle/>
          <a:p>
            <a:pPr marL="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let’s think together about looking back (being </a:t>
            </a:r>
            <a:r>
              <a:rPr lang="en-US" sz="1800" b="1" kern="100" dirty="0">
                <a:effectLst/>
                <a:latin typeface="Avenir Book"/>
                <a:ea typeface="Calibri" panose="020F0502020204030204" pitchFamily="34" charset="0"/>
                <a:cs typeface="Times New Roman" panose="02020603050405020304" pitchFamily="18" charset="0"/>
              </a:rPr>
              <a:t>reflective</a:t>
            </a:r>
            <a:r>
              <a:rPr lang="en-US" sz="1800" kern="100" dirty="0">
                <a:effectLst/>
                <a:latin typeface="Avenir Book"/>
                <a:ea typeface="Calibri" panose="020F0502020204030204" pitchFamily="34" charset="0"/>
                <a:cs typeface="Times New Roman" panose="02020603050405020304" pitchFamily="18" charset="0"/>
              </a:rPr>
              <a:t>)</a:t>
            </a:r>
          </a:p>
          <a:p>
            <a:pPr marL="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and leading 4ward (</a:t>
            </a:r>
            <a:r>
              <a:rPr lang="en-US" sz="1800" b="1" kern="100" dirty="0">
                <a:effectLst/>
                <a:latin typeface="Avenir Book"/>
                <a:ea typeface="Calibri" panose="020F0502020204030204" pitchFamily="34" charset="0"/>
                <a:cs typeface="Times New Roman" panose="02020603050405020304" pitchFamily="18" charset="0"/>
              </a:rPr>
              <a:t>anticipation</a:t>
            </a:r>
            <a:r>
              <a:rPr lang="en-US" sz="1800" kern="100" dirty="0">
                <a:effectLst/>
                <a:latin typeface="Avenir Book"/>
                <a:ea typeface="Calibri" panose="020F0502020204030204" pitchFamily="34" charset="0"/>
                <a:cs typeface="Times New Roman" panose="02020603050405020304" pitchFamily="18" charset="0"/>
              </a:rPr>
              <a:t>)</a:t>
            </a:r>
          </a:p>
          <a:p>
            <a:pPr marL="0" marR="0">
              <a:spcBef>
                <a:spcPts val="0"/>
              </a:spcBef>
              <a:spcAft>
                <a:spcPts val="0"/>
              </a:spcAft>
            </a:pPr>
            <a:endParaRPr lang="en-US" sz="1800" kern="100" dirty="0">
              <a:effectLst/>
              <a:latin typeface="Avenir Book"/>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New teachers will be hearing about STAAR, Accountability, the balance of writing and reading and more!</a:t>
            </a:r>
          </a:p>
          <a:p>
            <a:pPr marL="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So, we must find ways to support our new staff through all this new learning.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a:extLst>
              <a:ext uri="{FF2B5EF4-FFF2-40B4-BE49-F238E27FC236}">
                <a16:creationId xmlns:a16="http://schemas.microsoft.com/office/drawing/2014/main" id="{C4EBE193-C183-E526-F545-BE2056482BAB}"/>
              </a:ext>
            </a:extLst>
          </p:cNvPr>
          <p:cNvSpPr>
            <a:spLocks noGrp="1"/>
          </p:cNvSpPr>
          <p:nvPr>
            <p:ph type="sldNum" sz="quarter" idx="5"/>
          </p:nvPr>
        </p:nvSpPr>
        <p:spPr/>
        <p:txBody>
          <a:bodyPr/>
          <a:lstStyle/>
          <a:p>
            <a:fld id="{F50AA263-1171-9842-B289-9FFD58BD19DC}" type="slidenum">
              <a:rPr lang="en-US" smtClean="0"/>
              <a:t>13</a:t>
            </a:fld>
            <a:endParaRPr lang="en-US"/>
          </a:p>
        </p:txBody>
      </p:sp>
    </p:spTree>
    <p:extLst>
      <p:ext uri="{BB962C8B-B14F-4D97-AF65-F5344CB8AC3E}">
        <p14:creationId xmlns:p14="http://schemas.microsoft.com/office/powerpoint/2010/main" val="3554763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64709-B479-6B8B-E8F5-3F336EC1B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E08CFE-B63B-164B-377C-B8B3FD0C0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5530F4-433F-431F-23FA-FD3934090B36}"/>
              </a:ext>
            </a:extLst>
          </p:cNvPr>
          <p:cNvSpPr>
            <a:spLocks noGrp="1"/>
          </p:cNvSpPr>
          <p:nvPr>
            <p:ph type="body" idx="1"/>
          </p:nvPr>
        </p:nvSpPr>
        <p:spPr/>
        <p:txBody>
          <a:bodyPr/>
          <a:lstStyle/>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b="1" dirty="0"/>
              <a:t>We encourage you to consider how you will …</a:t>
            </a:r>
            <a:endParaRPr lang="en-US" sz="1200" kern="100" dirty="0">
              <a:effectLst/>
              <a:latin typeface="Avenir Book"/>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venir Book"/>
                <a:ea typeface="Calibri" panose="020F0502020204030204" pitchFamily="34" charset="0"/>
                <a:cs typeface="Times New Roman" panose="02020603050405020304" pitchFamily="18" charset="0"/>
              </a:rPr>
              <a:t>Help new teachers (and all teachers) experience shared learning about assessment, accountability and the writing/reading tango so that we cultivate a common language that is easy to understand and makes common conversations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venir Book"/>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venir Book"/>
                <a:ea typeface="Calibri" panose="020F0502020204030204" pitchFamily="34" charset="0"/>
                <a:cs typeface="Times New Roman" panose="02020603050405020304" pitchFamily="18" charset="0"/>
              </a:rPr>
              <a:t>How will you help new teachers to prioritize what is most important at this moment…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venir Book"/>
                <a:ea typeface="Calibri" panose="020F0502020204030204" pitchFamily="34" charset="0"/>
                <a:cs typeface="Times New Roman" panose="02020603050405020304" pitchFamily="18" charset="0"/>
              </a:rPr>
              <a:t>---We all know the firehose feeling of too much information at once, so how can you be intentional about </a:t>
            </a:r>
            <a:r>
              <a:rPr lang="en-US" sz="1200" b="1" dirty="0">
                <a:effectLst/>
                <a:latin typeface="Avenir Book"/>
                <a:ea typeface="Calibri" panose="020F0502020204030204" pitchFamily="34" charset="0"/>
                <a:cs typeface="Times New Roman" panose="02020603050405020304" pitchFamily="18" charset="0"/>
              </a:rPr>
              <a:t>what</a:t>
            </a:r>
            <a:r>
              <a:rPr lang="en-US" sz="1200" dirty="0">
                <a:effectLst/>
                <a:latin typeface="Avenir Book"/>
                <a:ea typeface="Calibri" panose="020F0502020204030204" pitchFamily="34" charset="0"/>
                <a:cs typeface="Times New Roman" panose="02020603050405020304" pitchFamily="18" charset="0"/>
              </a:rPr>
              <a:t> information they receive, and </a:t>
            </a:r>
            <a:r>
              <a:rPr lang="en-US" sz="1200" b="1" dirty="0">
                <a:effectLst/>
                <a:latin typeface="Avenir Book"/>
                <a:ea typeface="Calibri" panose="020F0502020204030204" pitchFamily="34" charset="0"/>
                <a:cs typeface="Times New Roman" panose="02020603050405020304" pitchFamily="18" charset="0"/>
              </a:rPr>
              <a:t>when</a:t>
            </a:r>
            <a:r>
              <a:rPr lang="en-US" sz="1200" dirty="0">
                <a:effectLst/>
                <a:latin typeface="Avenir Book"/>
                <a:ea typeface="Calibri" panose="020F0502020204030204" pitchFamily="34" charset="0"/>
                <a:cs typeface="Times New Roman" panose="02020603050405020304" pitchFamily="18" charset="0"/>
              </a:rPr>
              <a:t> they receive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venir Book"/>
                <a:ea typeface="Calibri" panose="020F0502020204030204" pitchFamily="34" charset="0"/>
                <a:cs typeface="Times New Roman" panose="02020603050405020304" pitchFamily="18" charset="0"/>
              </a:rPr>
              <a:t>keeping in mind those phases we talked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venir Book"/>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Helping build capacity to prioritize these important topics is essential, and then….</a:t>
            </a:r>
          </a:p>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we all have to trust the process, knowing that over time, our new teachers will get there!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a:extLst>
              <a:ext uri="{FF2B5EF4-FFF2-40B4-BE49-F238E27FC236}">
                <a16:creationId xmlns:a16="http://schemas.microsoft.com/office/drawing/2014/main" id="{C4EBE193-C183-E526-F545-BE2056482BAB}"/>
              </a:ext>
            </a:extLst>
          </p:cNvPr>
          <p:cNvSpPr>
            <a:spLocks noGrp="1"/>
          </p:cNvSpPr>
          <p:nvPr>
            <p:ph type="sldNum" sz="quarter" idx="5"/>
          </p:nvPr>
        </p:nvSpPr>
        <p:spPr/>
        <p:txBody>
          <a:bodyPr/>
          <a:lstStyle/>
          <a:p>
            <a:fld id="{F50AA263-1171-9842-B289-9FFD58BD19DC}" type="slidenum">
              <a:rPr lang="en-US" smtClean="0"/>
              <a:t>14</a:t>
            </a:fld>
            <a:endParaRPr lang="en-US"/>
          </a:p>
        </p:txBody>
      </p:sp>
    </p:spTree>
    <p:extLst>
      <p:ext uri="{BB962C8B-B14F-4D97-AF65-F5344CB8AC3E}">
        <p14:creationId xmlns:p14="http://schemas.microsoft.com/office/powerpoint/2010/main" val="3230664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64709-B479-6B8B-E8F5-3F336EC1B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E08CFE-B63B-164B-377C-B8B3FD0C0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5530F4-433F-431F-23FA-FD3934090B36}"/>
              </a:ext>
            </a:extLst>
          </p:cNvPr>
          <p:cNvSpPr>
            <a:spLocks noGrp="1"/>
          </p:cNvSpPr>
          <p:nvPr>
            <p:ph type="body" idx="1"/>
          </p:nvPr>
        </p:nvSpPr>
        <p:spPr/>
        <p:txBody>
          <a:bodyPr/>
          <a:lstStyle/>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ltLang="en-US" sz="1200" dirty="0">
                <a:latin typeface="Calibri Light" panose="020F0302020204030204"/>
                <a:ea typeface="Calibri" charset="0"/>
                <a:cs typeface="Calibri" charset="0"/>
              </a:rPr>
              <a:t>in addition to those actions, we are here to support you as well. </a:t>
            </a:r>
          </a:p>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altLang="en-US" sz="1200" dirty="0">
              <a:latin typeface="Calibri Light" panose="020F0302020204030204"/>
              <a:ea typeface="Calibri" charset="0"/>
              <a:cs typeface="Calibri" charset="0"/>
            </a:endParaRPr>
          </a:p>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ltLang="en-US" sz="1200" dirty="0">
                <a:latin typeface="Calibri Light" panose="020F0302020204030204"/>
                <a:ea typeface="Calibri" charset="0"/>
                <a:cs typeface="Calibri" charset="0"/>
              </a:rPr>
              <a:t>Our first-year teacher academy is based on the phases of a new teachers and we are often invited into districts and campuses to </a:t>
            </a:r>
            <a:r>
              <a:rPr lang="en-US" altLang="en-US" sz="1200" dirty="0" err="1">
                <a:latin typeface="Calibri Light" panose="020F0302020204030204"/>
                <a:ea typeface="Calibri" charset="0"/>
                <a:cs typeface="Calibri" charset="0"/>
              </a:rPr>
              <a:t>faciilitate</a:t>
            </a:r>
            <a:r>
              <a:rPr lang="en-US" altLang="en-US" sz="1200" dirty="0">
                <a:latin typeface="Calibri Light" panose="020F0302020204030204"/>
                <a:ea typeface="Calibri" charset="0"/>
                <a:cs typeface="Calibri" charset="0"/>
              </a:rPr>
              <a:t> those ongoing,  just in time professional learning opportunities for your new teachers throughout the year</a:t>
            </a:r>
          </a:p>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altLang="en-US" sz="1200" dirty="0">
              <a:latin typeface="Calibri Light" panose="020F0302020204030204"/>
              <a:ea typeface="Calibri" charset="0"/>
              <a:cs typeface="Calibri" charset="0"/>
            </a:endParaRPr>
          </a:p>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ltLang="en-US" sz="1200" dirty="0">
                <a:latin typeface="Calibri Light" panose="020F0302020204030204"/>
                <a:ea typeface="Calibri" charset="0"/>
                <a:cs typeface="Calibri" charset="0"/>
              </a:rPr>
              <a:t>Similarly, our mentoring training is designed for your mentors and leaders to receive support and build their leadership capacity so they can best navigate and support their mentees in their first or second year.</a:t>
            </a:r>
          </a:p>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altLang="en-US" sz="1200" dirty="0">
              <a:latin typeface="Calibri Light" panose="020F0302020204030204"/>
              <a:ea typeface="Calibri" charset="0"/>
              <a:cs typeface="Calibri" charset="0"/>
            </a:endParaRPr>
          </a:p>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ltLang="en-US" sz="1200" dirty="0">
                <a:latin typeface="Calibri Light" panose="020F0302020204030204"/>
                <a:ea typeface="Calibri" charset="0"/>
                <a:cs typeface="Calibri" charset="0"/>
              </a:rPr>
              <a:t>These can be tailored to the needs of your specific teachers and district.</a:t>
            </a:r>
          </a:p>
          <a:p>
            <a:endParaRPr lang="en-US" b="1" dirty="0"/>
          </a:p>
        </p:txBody>
      </p:sp>
      <p:sp>
        <p:nvSpPr>
          <p:cNvPr id="4" name="Slide Number Placeholder 3">
            <a:extLst>
              <a:ext uri="{FF2B5EF4-FFF2-40B4-BE49-F238E27FC236}">
                <a16:creationId xmlns:a16="http://schemas.microsoft.com/office/drawing/2014/main" id="{C4EBE193-C183-E526-F545-BE2056482BAB}"/>
              </a:ext>
            </a:extLst>
          </p:cNvPr>
          <p:cNvSpPr>
            <a:spLocks noGrp="1"/>
          </p:cNvSpPr>
          <p:nvPr>
            <p:ph type="sldNum" sz="quarter" idx="5"/>
          </p:nvPr>
        </p:nvSpPr>
        <p:spPr/>
        <p:txBody>
          <a:bodyPr/>
          <a:lstStyle/>
          <a:p>
            <a:fld id="{F50AA263-1171-9842-B289-9FFD58BD19DC}" type="slidenum">
              <a:rPr lang="en-US" smtClean="0"/>
              <a:t>15</a:t>
            </a:fld>
            <a:endParaRPr lang="en-US"/>
          </a:p>
        </p:txBody>
      </p:sp>
    </p:spTree>
    <p:extLst>
      <p:ext uri="{BB962C8B-B14F-4D97-AF65-F5344CB8AC3E}">
        <p14:creationId xmlns:p14="http://schemas.microsoft.com/office/powerpoint/2010/main" val="231711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64709-B479-6B8B-E8F5-3F336EC1B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E08CFE-B63B-164B-377C-B8B3FD0C0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5530F4-433F-431F-23FA-FD3934090B36}"/>
              </a:ext>
            </a:extLst>
          </p:cNvPr>
          <p:cNvSpPr>
            <a:spLocks noGrp="1"/>
          </p:cNvSpPr>
          <p:nvPr>
            <p:ph type="body" idx="1"/>
          </p:nvPr>
        </p:nvSpPr>
        <p:spPr/>
        <p:txBody>
          <a:bodyPr/>
          <a:lstStyle/>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b="1" dirty="0"/>
              <a:t>new teacher site: https://lead4ward.com/new-teacher/</a:t>
            </a:r>
          </a:p>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b="0" dirty="0"/>
              <a:t>Stephanie was the brains behind our awesome New teacher website.</a:t>
            </a:r>
          </a:p>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b="0" dirty="0"/>
          </a:p>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b="0" dirty="0"/>
              <a:t>***Steph, can you share a little about this goldmine?</a:t>
            </a:r>
          </a:p>
          <a:p>
            <a:pPr marL="457200" marR="0" lvl="1"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b="0" dirty="0"/>
              <a:t>Our new teacher website highlights new teacher around Texas as they share an ideas or strategy that works for them. </a:t>
            </a:r>
          </a:p>
          <a:p>
            <a:pPr marL="457200" marR="0" lvl="1"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b="0" dirty="0"/>
          </a:p>
          <a:p>
            <a:pPr marL="457200" marR="0" lvl="1"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b="0" dirty="0"/>
              <a:t>They can also pick a feeling to hear a word of encouragement or connection.</a:t>
            </a:r>
          </a:p>
          <a:p>
            <a:pPr marL="457200" marR="0" lvl="1"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b="0" dirty="0"/>
          </a:p>
          <a:p>
            <a:pPr marL="457200" marR="0" lvl="1"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b="0" dirty="0"/>
              <a:t>There are also great tools for important new teacher topics like:</a:t>
            </a:r>
          </a:p>
          <a:p>
            <a:pPr marL="457200" marR="0" lvl="1"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b="0" dirty="0"/>
              <a:t>positive student behavior and relationship building</a:t>
            </a:r>
          </a:p>
          <a:p>
            <a:pPr marL="457200" marR="0" lvl="1"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b="0" dirty="0"/>
              <a:t>engagement and thinking</a:t>
            </a:r>
          </a:p>
          <a:p>
            <a:pPr marL="457200" marR="0" lvl="1"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b="0" dirty="0"/>
              <a:t>and navigating demands and stress.</a:t>
            </a:r>
          </a:p>
          <a:p>
            <a:pPr marL="457200" marR="0" lvl="1"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b="0" dirty="0"/>
          </a:p>
          <a:p>
            <a:pPr marL="457200" marR="0" lvl="1"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b="0" dirty="0"/>
              <a:t>This site is a goldmine for new teachers</a:t>
            </a:r>
          </a:p>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b="0" dirty="0"/>
              <a:t>Like the website, our first year teacher notebook and the mentoring and coaching notebook </a:t>
            </a:r>
            <a:r>
              <a:rPr lang="en-US" b="0" i="0" dirty="0">
                <a:solidFill>
                  <a:srgbClr val="333E48"/>
                </a:solidFill>
                <a:effectLst/>
                <a:latin typeface="Roboto" panose="02000000000000000000" pitchFamily="2" charset="0"/>
              </a:rPr>
              <a:t>go hand in hand acting as companion resources and providing just in time learning and support, chunked and timed based on when folks need it and are capable of receiving it best. </a:t>
            </a:r>
            <a:r>
              <a:rPr lang="en-US" b="0" dirty="0"/>
              <a:t>.</a:t>
            </a:r>
          </a:p>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b="0" dirty="0"/>
          </a:p>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b="0" dirty="0"/>
              <a:t>You can find these books in our store, if you are interested.</a:t>
            </a:r>
          </a:p>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hlinkClick r:id="rId3"/>
              </a:rPr>
              <a:t>Teacher Induction – lead4ward</a:t>
            </a:r>
            <a:endParaRPr lang="en-US" b="0" dirty="0"/>
          </a:p>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b="1" dirty="0"/>
          </a:p>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b="1" dirty="0"/>
          </a:p>
          <a:p>
            <a:endParaRPr lang="en-US" b="1" dirty="0"/>
          </a:p>
        </p:txBody>
      </p:sp>
      <p:sp>
        <p:nvSpPr>
          <p:cNvPr id="4" name="Slide Number Placeholder 3">
            <a:extLst>
              <a:ext uri="{FF2B5EF4-FFF2-40B4-BE49-F238E27FC236}">
                <a16:creationId xmlns:a16="http://schemas.microsoft.com/office/drawing/2014/main" id="{C4EBE193-C183-E526-F545-BE2056482BAB}"/>
              </a:ext>
            </a:extLst>
          </p:cNvPr>
          <p:cNvSpPr>
            <a:spLocks noGrp="1"/>
          </p:cNvSpPr>
          <p:nvPr>
            <p:ph type="sldNum" sz="quarter" idx="5"/>
          </p:nvPr>
        </p:nvSpPr>
        <p:spPr/>
        <p:txBody>
          <a:bodyPr/>
          <a:lstStyle/>
          <a:p>
            <a:fld id="{F50AA263-1171-9842-B289-9FFD58BD19DC}" type="slidenum">
              <a:rPr lang="en-US" smtClean="0"/>
              <a:t>16</a:t>
            </a:fld>
            <a:endParaRPr lang="en-US"/>
          </a:p>
        </p:txBody>
      </p:sp>
    </p:spTree>
    <p:extLst>
      <p:ext uri="{BB962C8B-B14F-4D97-AF65-F5344CB8AC3E}">
        <p14:creationId xmlns:p14="http://schemas.microsoft.com/office/powerpoint/2010/main" val="4132003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Now, let’s talk about navigating the noise….</a:t>
            </a:r>
          </a:p>
          <a:p>
            <a:pPr marL="0" marR="0">
              <a:spcBef>
                <a:spcPts val="0"/>
              </a:spcBef>
              <a:spcAft>
                <a:spcPts val="0"/>
              </a:spcAft>
            </a:pPr>
            <a:endParaRPr lang="en-US" sz="1200" kern="100" dirty="0">
              <a:effectLst/>
              <a:latin typeface="Avenir Book"/>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As we think about this one, it’s important to ask ourselves…</a:t>
            </a:r>
          </a:p>
          <a:p>
            <a:pPr marL="0" marR="0">
              <a:spcBef>
                <a:spcPts val="0"/>
              </a:spcBef>
              <a:spcAft>
                <a:spcPts val="0"/>
              </a:spcAft>
            </a:pPr>
            <a:endParaRPr lang="en-US" sz="1200" kern="100" dirty="0">
              <a:effectLst/>
              <a:latin typeface="Avenir Book"/>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What makes sense to do as it relates to assessment and accountability for new teachers!  </a:t>
            </a: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venir Book"/>
                <a:ea typeface="Calibri" panose="020F0502020204030204" pitchFamily="34" charset="0"/>
                <a:cs typeface="Times New Roman" panose="02020603050405020304" pitchFamily="18" charset="0"/>
              </a:rPr>
              <a:t>These are complex and advanced topics in the scope of teaching….and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*******We have to remember that this is all new learning for our early career teachers…not a revisit or a refresh!</a:t>
            </a:r>
          </a:p>
          <a:p>
            <a:pPr marL="0" marR="0">
              <a:spcBef>
                <a:spcPts val="0"/>
              </a:spcBef>
              <a:spcAft>
                <a:spcPts val="0"/>
              </a:spcAft>
            </a:pPr>
            <a:endParaRPr lang="en-US" sz="1200" kern="100" dirty="0">
              <a:effectLst/>
              <a:latin typeface="Avenir Book"/>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We encourage you to think about </a:t>
            </a:r>
          </a:p>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what you want to prioritize? </a:t>
            </a:r>
          </a:p>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How you will support new teachers in learning it all? </a:t>
            </a:r>
          </a:p>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Where you want them to start?</a:t>
            </a:r>
          </a:p>
          <a:p>
            <a:pPr marL="0" marR="0">
              <a:spcBef>
                <a:spcPts val="0"/>
              </a:spcBef>
              <a:spcAft>
                <a:spcPts val="0"/>
              </a:spcAft>
            </a:pPr>
            <a:endParaRPr lang="en-US" sz="1200" kern="100" dirty="0">
              <a:effectLst/>
              <a:latin typeface="Avenir Book"/>
              <a:ea typeface="Calibri" panose="020F0502020204030204" pitchFamily="34" charset="0"/>
              <a:cs typeface="Times New Roman" panose="02020603050405020304" pitchFamily="18" charset="0"/>
            </a:endParaRPr>
          </a:p>
          <a:p>
            <a:pPr marL="0" marR="0">
              <a:spcBef>
                <a:spcPts val="0"/>
              </a:spcBef>
              <a:spcAft>
                <a:spcPts val="0"/>
              </a:spcAft>
            </a:pPr>
            <a:endParaRPr lang="en-US" sz="1200" kern="100" dirty="0">
              <a:effectLst/>
              <a:latin typeface="Avenir Book"/>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50AA263-1171-9842-B289-9FFD58BD19DC}" type="slidenum">
              <a:rPr lang="en-US" smtClean="0"/>
              <a:t>17</a:t>
            </a:fld>
            <a:endParaRPr lang="en-US"/>
          </a:p>
        </p:txBody>
      </p:sp>
    </p:spTree>
    <p:extLst>
      <p:ext uri="{BB962C8B-B14F-4D97-AF65-F5344CB8AC3E}">
        <p14:creationId xmlns:p14="http://schemas.microsoft.com/office/powerpoint/2010/main" val="1290516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When navigating the noise, the gradual release model might be a helpful approach –</a:t>
            </a:r>
          </a:p>
          <a:p>
            <a:pPr marL="0" marR="0">
              <a:spcBef>
                <a:spcPts val="0"/>
              </a:spcBef>
              <a:spcAft>
                <a:spcPts val="0"/>
              </a:spcAft>
            </a:pPr>
            <a:endParaRPr lang="en-US" sz="1200" kern="100" dirty="0">
              <a:effectLst/>
              <a:latin typeface="Avenir Book"/>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think… </a:t>
            </a:r>
          </a:p>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a:t>
            </a:r>
          </a:p>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who can model what we want new teachers to eventually be able to do on their own, in regard to assessments and student learning, </a:t>
            </a:r>
          </a:p>
          <a:p>
            <a:pPr marL="0" marR="0">
              <a:spcBef>
                <a:spcPts val="0"/>
              </a:spcBef>
              <a:spcAft>
                <a:spcPts val="0"/>
              </a:spcAft>
            </a:pPr>
            <a:endParaRPr lang="en-US" sz="1200" kern="100" dirty="0">
              <a:effectLst/>
              <a:latin typeface="Avenir Book"/>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what aspects are they ready to take on as they go…what’s best for their first year… how have we prepared them to take on the responsibility in year 2 or year 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What a gift ….</a:t>
            </a:r>
          </a:p>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if you can relieve the weight of some of these components for new teachers – and in year 1, identify who can offer support, model, and guide your new teachers?</a:t>
            </a:r>
          </a:p>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and then</a:t>
            </a:r>
          </a:p>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w</a:t>
            </a:r>
            <a:r>
              <a:rPr lang="en-US" sz="1200" dirty="0">
                <a:effectLst/>
                <a:latin typeface="Avenir Book"/>
                <a:ea typeface="Calibri" panose="020F0502020204030204" pitchFamily="34" charset="0"/>
                <a:cs typeface="Times New Roman" panose="02020603050405020304" pitchFamily="18" charset="0"/>
              </a:rPr>
              <a:t>hat is your plan for developing them to be ready to take this on in year 2 or 3?</a:t>
            </a:r>
          </a:p>
          <a:p>
            <a:pPr marL="0" marR="0">
              <a:spcBef>
                <a:spcPts val="0"/>
              </a:spcBef>
              <a:spcAft>
                <a:spcPts val="0"/>
              </a:spcAft>
            </a:pPr>
            <a:r>
              <a:rPr lang="en-US" sz="1200" dirty="0">
                <a:effectLst/>
                <a:latin typeface="Avenir Book"/>
                <a:ea typeface="Calibri" panose="020F0502020204030204" pitchFamily="34" charset="0"/>
                <a:cs typeface="Times New Roman" panose="02020603050405020304" pitchFamily="18" charset="0"/>
              </a:rPr>
              <a:t>--</a:t>
            </a:r>
          </a:p>
          <a:p>
            <a:pPr marL="0" marR="0">
              <a:spcBef>
                <a:spcPts val="0"/>
              </a:spcBef>
              <a:spcAft>
                <a:spcPts val="0"/>
              </a:spcAft>
            </a:pPr>
            <a:r>
              <a:rPr lang="en-US" sz="1200" dirty="0">
                <a:effectLst/>
                <a:latin typeface="Avenir Book"/>
                <a:ea typeface="Calibri" panose="020F0502020204030204" pitchFamily="34" charset="0"/>
                <a:cs typeface="Times New Roman" panose="02020603050405020304" pitchFamily="18" charset="0"/>
              </a:rPr>
              <a:t>remember…everything is new to a new teacher…and they will experience new throughout each phase they enter….</a:t>
            </a:r>
          </a:p>
          <a:p>
            <a:endParaRPr lang="en-US" sz="1200" dirty="0">
              <a:effectLst/>
              <a:latin typeface="Avenir Book"/>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50AA263-1171-9842-B289-9FFD58BD19DC}" type="slidenum">
              <a:rPr lang="en-US" smtClean="0"/>
              <a:t>18</a:t>
            </a:fld>
            <a:endParaRPr lang="en-US"/>
          </a:p>
        </p:txBody>
      </p:sp>
    </p:spTree>
    <p:extLst>
      <p:ext uri="{BB962C8B-B14F-4D97-AF65-F5344CB8AC3E}">
        <p14:creationId xmlns:p14="http://schemas.microsoft.com/office/powerpoint/2010/main" val="2358375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venir Book"/>
                <a:ea typeface="Calibri" panose="020F0502020204030204" pitchFamily="34" charset="0"/>
                <a:cs typeface="Times New Roman" panose="02020603050405020304" pitchFamily="18" charset="0"/>
              </a:rPr>
              <a:t>another ‘what’ we need to be mindful of with supporting our new teachers is </a:t>
            </a:r>
          </a:p>
          <a:p>
            <a:pPr marL="0" marR="0">
              <a:spcBef>
                <a:spcPts val="0"/>
              </a:spcBef>
              <a:spcAft>
                <a:spcPts val="0"/>
              </a:spcAft>
            </a:pPr>
            <a:endParaRPr lang="en-US" sz="1800" dirty="0">
              <a:effectLst/>
              <a:latin typeface="Avenir Book"/>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venir Book"/>
                <a:ea typeface="Calibri" panose="020F0502020204030204" pitchFamily="34" charset="0"/>
                <a:cs typeface="Times New Roman" panose="02020603050405020304" pitchFamily="18" charset="0"/>
              </a:rPr>
              <a:t>how will state adopted or district selected instructional resources impact our instructional program?</a:t>
            </a:r>
          </a:p>
          <a:p>
            <a:pPr marL="0" marR="0">
              <a:spcBef>
                <a:spcPts val="0"/>
              </a:spcBef>
              <a:spcAft>
                <a:spcPts val="0"/>
              </a:spcAft>
            </a:pPr>
            <a:endParaRPr lang="en-US" sz="1200" kern="100" dirty="0">
              <a:effectLst/>
              <a:latin typeface="Avenir Book"/>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venir Book"/>
                <a:ea typeface="Calibri" panose="020F0502020204030204" pitchFamily="34" charset="0"/>
                <a:cs typeface="Times New Roman" panose="02020603050405020304" pitchFamily="18" charset="0"/>
              </a:rPr>
              <a:t>You all know that these resources have a direct impact on the teaching and learning in the classroom.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Avenir Book"/>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venir Book"/>
                <a:ea typeface="Calibri" panose="020F0502020204030204" pitchFamily="34" charset="0"/>
                <a:cs typeface="Times New Roman" panose="02020603050405020304" pitchFamily="18" charset="0"/>
              </a:rPr>
              <a:t>As you plan to help your new teachers </a:t>
            </a:r>
            <a:r>
              <a:rPr lang="en-US" sz="1200" i="1" kern="100" dirty="0">
                <a:effectLst/>
                <a:latin typeface="Avenir Book"/>
                <a:ea typeface="Calibri" panose="020F0502020204030204" pitchFamily="34" charset="0"/>
                <a:cs typeface="Times New Roman" panose="02020603050405020304" pitchFamily="18" charset="0"/>
              </a:rPr>
              <a:t>navigate the noise </a:t>
            </a:r>
            <a:r>
              <a:rPr lang="en-US" sz="1200" kern="100" dirty="0">
                <a:effectLst/>
                <a:latin typeface="Avenir Book"/>
                <a:ea typeface="Calibri" panose="020F0502020204030204" pitchFamily="34" charset="0"/>
                <a:cs typeface="Times New Roman" panose="02020603050405020304" pitchFamily="18" charset="0"/>
              </a:rPr>
              <a:t>of ALL NEW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venir Book"/>
                <a:ea typeface="Calibri" panose="020F0502020204030204" pitchFamily="34" charset="0"/>
                <a:cs typeface="Times New Roman" panose="02020603050405020304" pitchFamily="18" charset="0"/>
              </a:rPr>
              <a:t>remember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venir Book"/>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venir Book"/>
                <a:ea typeface="Calibri" panose="020F0502020204030204" pitchFamily="34" charset="0"/>
                <a:cs typeface="Times New Roman" panose="02020603050405020304" pitchFamily="18" charset="0"/>
              </a:rPr>
              <a:t>everything is new to them, so how will you support them and pace out the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Avenir Book"/>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venir Book"/>
                <a:ea typeface="Calibri" panose="020F0502020204030204" pitchFamily="34" charset="0"/>
                <a:cs typeface="Times New Roman" panose="02020603050405020304" pitchFamily="18" charset="0"/>
              </a:rPr>
              <a:t>Will you introduce frequently used practices first?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venir Book"/>
                <a:ea typeface="Calibri" panose="020F0502020204030204" pitchFamily="34" charset="0"/>
                <a:cs typeface="Times New Roman" panose="02020603050405020304" pitchFamily="18" charset="0"/>
              </a:rPr>
              <a:t>Will you work to find aligned practices across content areas for those who teach in self-contained classrooms, so their instruction can flow while they learn the content along the way?</a:t>
            </a:r>
          </a:p>
          <a:p>
            <a:pPr marL="0" marR="0">
              <a:spcBef>
                <a:spcPts val="0"/>
              </a:spcBef>
              <a:spcAft>
                <a:spcPts val="0"/>
              </a:spcAft>
            </a:pPr>
            <a:endParaRPr lang="en-US" sz="1200" kern="100" dirty="0">
              <a:effectLst/>
              <a:latin typeface="Avenir Book"/>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50AA263-1171-9842-B289-9FFD58BD19DC}" type="slidenum">
              <a:rPr lang="en-US" smtClean="0"/>
              <a:t>19</a:t>
            </a:fld>
            <a:endParaRPr lang="en-US"/>
          </a:p>
        </p:txBody>
      </p:sp>
    </p:spTree>
    <p:extLst>
      <p:ext uri="{BB962C8B-B14F-4D97-AF65-F5344CB8AC3E}">
        <p14:creationId xmlns:p14="http://schemas.microsoft.com/office/powerpoint/2010/main" val="1063082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A35C8-D45A-42D7-248C-8AB97CC58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B57D0-2158-9B2E-5484-40DBEA6471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1EFF1-37CE-23FE-80B5-448CC6FF21E6}"/>
              </a:ext>
            </a:extLst>
          </p:cNvPr>
          <p:cNvSpPr>
            <a:spLocks noGrp="1"/>
          </p:cNvSpPr>
          <p:nvPr>
            <p:ph type="body" idx="1"/>
          </p:nvPr>
        </p:nvSpPr>
        <p:spPr/>
        <p:txBody>
          <a:bodyPr/>
          <a:lstStyle/>
          <a:p>
            <a:r>
              <a:rPr lang="en-US" dirty="0"/>
              <a:t>In this session we are turning the spotlight on new teacher induction</a:t>
            </a:r>
          </a:p>
          <a:p>
            <a:endParaRPr lang="en-US" dirty="0"/>
          </a:p>
          <a:p>
            <a:r>
              <a:rPr lang="en-US" dirty="0"/>
              <a:t>supporting our newest teachers, our mentors and </a:t>
            </a:r>
          </a:p>
          <a:p>
            <a:r>
              <a:rPr lang="en-US" dirty="0"/>
              <a:t>really thinking about how we as leaders of this vital work can plan for this support for the 24-25 school year.</a:t>
            </a:r>
          </a:p>
        </p:txBody>
      </p:sp>
      <p:sp>
        <p:nvSpPr>
          <p:cNvPr id="4" name="Slide Number Placeholder 3">
            <a:extLst>
              <a:ext uri="{FF2B5EF4-FFF2-40B4-BE49-F238E27FC236}">
                <a16:creationId xmlns:a16="http://schemas.microsoft.com/office/drawing/2014/main" id="{59E0804D-26E7-249E-2E34-AA08AD1D2F5F}"/>
              </a:ext>
            </a:extLst>
          </p:cNvPr>
          <p:cNvSpPr>
            <a:spLocks noGrp="1"/>
          </p:cNvSpPr>
          <p:nvPr>
            <p:ph type="sldNum" sz="quarter" idx="5"/>
          </p:nvPr>
        </p:nvSpPr>
        <p:spPr/>
        <p:txBody>
          <a:bodyPr/>
          <a:lstStyle/>
          <a:p>
            <a:fld id="{F50AA263-1171-9842-B289-9FFD58BD19DC}" type="slidenum">
              <a:rPr lang="en-US" smtClean="0"/>
              <a:t>2</a:t>
            </a:fld>
            <a:endParaRPr lang="en-US"/>
          </a:p>
        </p:txBody>
      </p:sp>
    </p:spTree>
    <p:extLst>
      <p:ext uri="{BB962C8B-B14F-4D97-AF65-F5344CB8AC3E}">
        <p14:creationId xmlns:p14="http://schemas.microsoft.com/office/powerpoint/2010/main" val="1558234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link to resources and instructional tools: https://lead4ward.com/resources/</a:t>
            </a:r>
            <a:endParaRPr lang="en-US" sz="1200" dirty="0">
              <a:effectLst/>
              <a:latin typeface="Avenir Book"/>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Avenir Book"/>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venir Book"/>
                <a:ea typeface="Calibri" panose="020F0502020204030204" pitchFamily="34" charset="0"/>
                <a:cs typeface="Times New Roman" panose="02020603050405020304" pitchFamily="18" charset="0"/>
              </a:rPr>
              <a:t>As new teachers begin to have a handle on their classroom management systems and learn to prioritize the many to-dos in relation to time, space, materials, and behavior,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venir Book"/>
                <a:ea typeface="Calibri" panose="020F0502020204030204" pitchFamily="34" charset="0"/>
                <a:cs typeface="Times New Roman" panose="02020603050405020304" pitchFamily="18" charset="0"/>
              </a:rPr>
              <a:t>they will need access and support to make the most of what they have.  Time to try, feedback, opportunities to learn and see it in action so they build their self-efficacy.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Avenir Book"/>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venir Book"/>
                <a:ea typeface="Calibri" panose="020F0502020204030204" pitchFamily="34" charset="0"/>
                <a:cs typeface="Times New Roman" panose="02020603050405020304" pitchFamily="18" charset="0"/>
              </a:rPr>
              <a:t>Our instructional tools may serve some of these needs fo</a:t>
            </a:r>
            <a:r>
              <a:rPr lang="en-US" dirty="0"/>
              <a:t>r your teachers as well.</a:t>
            </a:r>
          </a:p>
          <a:p>
            <a:endParaRPr lang="en-US" dirty="0"/>
          </a:p>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We always encourage mentors and those providing learning for new teachers to </a:t>
            </a:r>
          </a:p>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provide just in time, </a:t>
            </a:r>
          </a:p>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actionable and </a:t>
            </a:r>
          </a:p>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easy to implement strategies </a:t>
            </a:r>
          </a:p>
          <a:p>
            <a:pPr marL="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that allow our newest teachers to check for understanding + engage learners + allow for processing time + and assess their students’ learning throughout a lesson, unit, or concept.</a:t>
            </a:r>
          </a:p>
          <a:p>
            <a:r>
              <a:rPr lang="en-US" dirty="0"/>
              <a:t>This is essential to new teacher success and will take them from survival and disillusionment to rejuvenation and reflection more smoothly!</a:t>
            </a:r>
          </a:p>
          <a:p>
            <a:endParaRPr lang="en-US" dirty="0"/>
          </a:p>
          <a:p>
            <a:r>
              <a:rPr lang="en-US" dirty="0"/>
              <a:t>So, be sure to take advantage of these resources</a:t>
            </a:r>
          </a:p>
          <a:p>
            <a:r>
              <a:rPr lang="en-US" dirty="0"/>
              <a:t>--</a:t>
            </a:r>
          </a:p>
          <a:p>
            <a:r>
              <a:rPr lang="en-US" dirty="0"/>
              <a:t>The Instructional Strategies playlist</a:t>
            </a:r>
          </a:p>
          <a:p>
            <a:r>
              <a:rPr lang="en-US" dirty="0"/>
              <a:t>--</a:t>
            </a:r>
          </a:p>
          <a:p>
            <a:r>
              <a:rPr lang="en-US" dirty="0"/>
              <a:t>Think it up &amp; </a:t>
            </a:r>
          </a:p>
          <a:p>
            <a:r>
              <a:rPr lang="en-US" dirty="0"/>
              <a:t>--</a:t>
            </a:r>
          </a:p>
          <a:p>
            <a:r>
              <a:rPr lang="en-US" dirty="0"/>
              <a:t>thinkings stems</a:t>
            </a:r>
          </a:p>
          <a:p>
            <a:r>
              <a:rPr lang="en-US" dirty="0"/>
              <a:t>--</a:t>
            </a:r>
          </a:p>
          <a:p>
            <a:r>
              <a:rPr lang="en-US" dirty="0"/>
              <a:t>and </a:t>
            </a:r>
            <a:r>
              <a:rPr lang="en-US" dirty="0" err="1"/>
              <a:t>quickchecks</a:t>
            </a:r>
            <a:r>
              <a:rPr lang="en-US" dirty="0"/>
              <a:t>.</a:t>
            </a:r>
          </a:p>
          <a:p>
            <a:r>
              <a:rPr lang="en-US" dirty="0"/>
              <a:t>Such powerful tools that make teaching and learning more attainable for all teachers</a:t>
            </a:r>
          </a:p>
          <a:p>
            <a:endParaRPr lang="en-US" dirty="0"/>
          </a:p>
          <a:p>
            <a:r>
              <a:rPr lang="en-US" dirty="0"/>
              <a:t>as we reflect and anticipate how we will help new teachers to navigate the noise, this is a good time to pause to process.  Stephanie, can you help us do that, please?</a:t>
            </a:r>
          </a:p>
        </p:txBody>
      </p:sp>
      <p:sp>
        <p:nvSpPr>
          <p:cNvPr id="4" name="Slide Number Placeholder 3"/>
          <p:cNvSpPr>
            <a:spLocks noGrp="1"/>
          </p:cNvSpPr>
          <p:nvPr>
            <p:ph type="sldNum" sz="quarter" idx="5"/>
          </p:nvPr>
        </p:nvSpPr>
        <p:spPr/>
        <p:txBody>
          <a:bodyPr/>
          <a:lstStyle/>
          <a:p>
            <a:fld id="{F50AA263-1171-9842-B289-9FFD58BD19DC}" type="slidenum">
              <a:rPr lang="en-US" smtClean="0"/>
              <a:t>20</a:t>
            </a:fld>
            <a:endParaRPr lang="en-US"/>
          </a:p>
        </p:txBody>
      </p:sp>
    </p:spTree>
    <p:extLst>
      <p:ext uri="{BB962C8B-B14F-4D97-AF65-F5344CB8AC3E}">
        <p14:creationId xmlns:p14="http://schemas.microsoft.com/office/powerpoint/2010/main" val="815016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***SZ</a:t>
            </a:r>
          </a:p>
          <a:p>
            <a:r>
              <a:rPr lang="en-US" dirty="0"/>
              <a:t>--</a:t>
            </a:r>
          </a:p>
          <a:p>
            <a:r>
              <a:rPr lang="en-US" dirty="0"/>
              <a:t>we’ve looked back and thought about leading 4ward</a:t>
            </a:r>
          </a:p>
          <a:p>
            <a:r>
              <a:rPr lang="en-US" dirty="0"/>
              <a:t>--</a:t>
            </a:r>
          </a:p>
          <a:p>
            <a:r>
              <a:rPr lang="en-US" dirty="0"/>
              <a:t>and we’ve shared ideas to help navigate the noise</a:t>
            </a:r>
          </a:p>
          <a:p>
            <a:endParaRPr lang="en-US" dirty="0"/>
          </a:p>
          <a:p>
            <a:r>
              <a:rPr lang="en-US" dirty="0"/>
              <a:t>So, let’s pause to check in…</a:t>
            </a:r>
          </a:p>
          <a:p>
            <a:r>
              <a:rPr lang="en-US" dirty="0"/>
              <a:t>--</a:t>
            </a:r>
          </a:p>
          <a:p>
            <a:r>
              <a:rPr lang="en-US" dirty="0"/>
              <a:t>what stands out to you as you plan for new teachers with these in mind?  </a:t>
            </a:r>
          </a:p>
          <a:p>
            <a:r>
              <a:rPr lang="en-US" dirty="0"/>
              <a:t>What do you want to remember from our brief discussion?</a:t>
            </a:r>
          </a:p>
          <a:p>
            <a:endParaRPr lang="en-US" dirty="0"/>
          </a:p>
          <a:p>
            <a:r>
              <a:rPr lang="en-US" dirty="0"/>
              <a:t>Unmute or chat</a:t>
            </a:r>
          </a:p>
        </p:txBody>
      </p:sp>
      <p:sp>
        <p:nvSpPr>
          <p:cNvPr id="4" name="Slide Number Placeholder 3"/>
          <p:cNvSpPr>
            <a:spLocks noGrp="1"/>
          </p:cNvSpPr>
          <p:nvPr>
            <p:ph type="sldNum" sz="quarter" idx="5"/>
          </p:nvPr>
        </p:nvSpPr>
        <p:spPr/>
        <p:txBody>
          <a:bodyPr/>
          <a:lstStyle/>
          <a:p>
            <a:fld id="{F50AA263-1171-9842-B289-9FFD58BD19DC}" type="slidenum">
              <a:rPr lang="en-US" smtClean="0"/>
              <a:t>21</a:t>
            </a:fld>
            <a:endParaRPr lang="en-US"/>
          </a:p>
        </p:txBody>
      </p:sp>
    </p:spTree>
    <p:extLst>
      <p:ext uri="{BB962C8B-B14F-4D97-AF65-F5344CB8AC3E}">
        <p14:creationId xmlns:p14="http://schemas.microsoft.com/office/powerpoint/2010/main" val="2930617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8440" marR="0">
              <a:spcBef>
                <a:spcPts val="0"/>
              </a:spcBef>
              <a:spcAft>
                <a:spcPts val="0"/>
              </a:spcAft>
            </a:pPr>
            <a:r>
              <a:rPr lang="en-US" dirty="0"/>
              <a:t>As we plan for launching the year </a:t>
            </a:r>
          </a:p>
          <a:p>
            <a:pPr marL="218440" marR="0">
              <a:spcBef>
                <a:spcPts val="0"/>
              </a:spcBef>
              <a:spcAft>
                <a:spcPts val="0"/>
              </a:spcAft>
            </a:pPr>
            <a:r>
              <a:rPr lang="en-US" dirty="0"/>
              <a:t>how do you plan to ensure a good start?</a:t>
            </a:r>
          </a:p>
        </p:txBody>
      </p:sp>
      <p:sp>
        <p:nvSpPr>
          <p:cNvPr id="4" name="Slide Number Placeholder 3"/>
          <p:cNvSpPr>
            <a:spLocks noGrp="1"/>
          </p:cNvSpPr>
          <p:nvPr>
            <p:ph type="sldNum" sz="quarter" idx="5"/>
          </p:nvPr>
        </p:nvSpPr>
        <p:spPr/>
        <p:txBody>
          <a:bodyPr/>
          <a:lstStyle/>
          <a:p>
            <a:fld id="{F50AA263-1171-9842-B289-9FFD58BD19DC}" type="slidenum">
              <a:rPr lang="en-US" smtClean="0"/>
              <a:t>22</a:t>
            </a:fld>
            <a:endParaRPr lang="en-US"/>
          </a:p>
        </p:txBody>
      </p:sp>
    </p:spTree>
    <p:extLst>
      <p:ext uri="{BB962C8B-B14F-4D97-AF65-F5344CB8AC3E}">
        <p14:creationId xmlns:p14="http://schemas.microsoft.com/office/powerpoint/2010/main" val="2131575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844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Welcoming your new teachers from day one is a huge MUST!</a:t>
            </a:r>
          </a:p>
          <a:p>
            <a:pPr marL="218440" marR="0">
              <a:spcBef>
                <a:spcPts val="0"/>
              </a:spcBef>
              <a:spcAft>
                <a:spcPts val="0"/>
              </a:spcAft>
            </a:pPr>
            <a:endParaRPr lang="en-US" sz="1800" kern="100" dirty="0">
              <a:effectLst/>
              <a:latin typeface="Avenir Book"/>
              <a:ea typeface="Calibri" panose="020F0502020204030204" pitchFamily="34" charset="0"/>
              <a:cs typeface="Times New Roman" panose="02020603050405020304" pitchFamily="18" charset="0"/>
            </a:endParaRPr>
          </a:p>
          <a:p>
            <a:pPr marL="21844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The research about our Gen Z teaching population says that they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1844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tend to decide during their first day and first week on the job whether or not they will stay on the job for the long term. </a:t>
            </a:r>
          </a:p>
          <a:p>
            <a:pPr marL="218440" marR="0">
              <a:spcBef>
                <a:spcPts val="0"/>
              </a:spcBef>
              <a:spcAft>
                <a:spcPts val="0"/>
              </a:spcAft>
            </a:pPr>
            <a:endParaRPr lang="en-US" sz="1800" kern="100" dirty="0">
              <a:effectLst/>
              <a:latin typeface="Avenir Book"/>
              <a:ea typeface="Calibri" panose="020F0502020204030204" pitchFamily="34" charset="0"/>
              <a:cs typeface="Times New Roman" panose="02020603050405020304" pitchFamily="18" charset="0"/>
            </a:endParaRPr>
          </a:p>
          <a:p>
            <a:pPr marL="21844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 </a:t>
            </a:r>
            <a:r>
              <a:rPr lang="en-US" sz="1800" b="1" kern="100" dirty="0">
                <a:effectLst/>
                <a:latin typeface="Avenir Book"/>
                <a:ea typeface="Calibri" panose="020F0502020204030204" pitchFamily="34" charset="0"/>
                <a:cs typeface="Times New Roman" panose="02020603050405020304" pitchFamily="18" charset="0"/>
              </a:rPr>
              <a:t>The first day and first week on the job have never been more important.</a:t>
            </a:r>
          </a:p>
          <a:p>
            <a:pPr marL="218440" marR="0">
              <a:spcBef>
                <a:spcPts val="0"/>
              </a:spcBef>
              <a:spcAft>
                <a:spcPts val="0"/>
              </a:spcAft>
            </a:pPr>
            <a:r>
              <a:rPr lang="en-US" sz="1800" b="1" kern="100" dirty="0">
                <a:effectLst/>
                <a:latin typeface="Avenir Book"/>
                <a:ea typeface="Calibri" panose="020F0502020204030204" pitchFamily="34" charset="0"/>
                <a:cs typeface="Times New Roman" panose="02020603050405020304" pitchFamily="18" charset="0"/>
              </a:rPr>
              <a:t>--</a:t>
            </a:r>
          </a:p>
          <a:p>
            <a:pPr marL="218440" marR="0">
              <a:spcBef>
                <a:spcPts val="0"/>
              </a:spcBef>
              <a:spcAft>
                <a:spcPts val="0"/>
              </a:spcAft>
            </a:pPr>
            <a:r>
              <a:rPr lang="en-US" sz="1800" b="0" kern="100" dirty="0">
                <a:effectLst/>
                <a:latin typeface="Avenir Book"/>
                <a:ea typeface="Calibri" panose="020F0502020204030204" pitchFamily="34" charset="0"/>
                <a:cs typeface="Times New Roman" panose="02020603050405020304" pitchFamily="18" charset="0"/>
              </a:rPr>
              <a:t>That’s why it takes leaders at both the district and the campus in combination with mentors to create a culture that inspires hope and makes new teachers feel welcome!</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21844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venir Book"/>
              <a:ea typeface="Calibri" panose="020F0502020204030204" pitchFamily="34" charset="0"/>
              <a:cs typeface="Times New Roman" panose="02020603050405020304" pitchFamily="18" charset="0"/>
            </a:endParaRPr>
          </a:p>
          <a:p>
            <a:pPr marL="21844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venir Book"/>
                <a:ea typeface="Calibri" panose="020F0502020204030204" pitchFamily="34" charset="0"/>
                <a:cs typeface="Times New Roman" panose="02020603050405020304" pitchFamily="18" charset="0"/>
              </a:rPr>
              <a:t>this is a good time to think about how you can assign intentional mentors -  who is willing to support!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mj-lt"/>
                <a:ea typeface="Calibri" panose="020F0502020204030204" pitchFamily="34" charset="0"/>
                <a:cs typeface="Times New Roman" panose="02020603050405020304" pitchFamily="18" charset="0"/>
              </a:rPr>
              <a:t>--</a:t>
            </a:r>
          </a:p>
          <a:p>
            <a:r>
              <a:rPr lang="en-US" sz="1800" dirty="0">
                <a:effectLst/>
                <a:latin typeface="+mj-lt"/>
                <a:ea typeface="Calibri" panose="020F0502020204030204" pitchFamily="34" charset="0"/>
                <a:cs typeface="Times New Roman" panose="02020603050405020304" pitchFamily="18" charset="0"/>
              </a:rPr>
              <a:t>We want mentors and leaders to  inspire hope not feed the fear!</a:t>
            </a:r>
          </a:p>
          <a:p>
            <a:pPr marL="21844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venir Book"/>
              <a:ea typeface="Calibri" panose="020F0502020204030204" pitchFamily="34" charset="0"/>
              <a:cs typeface="Times New Roman" panose="02020603050405020304" pitchFamily="18" charset="0"/>
            </a:endParaRPr>
          </a:p>
          <a:p>
            <a:pPr marL="21844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venir Book"/>
                <a:ea typeface="Calibri" panose="020F0502020204030204" pitchFamily="34" charset="0"/>
                <a:cs typeface="Times New Roman" panose="02020603050405020304" pitchFamily="18" charset="0"/>
              </a:rPr>
              <a:t>--</a:t>
            </a:r>
          </a:p>
          <a:p>
            <a:pPr marL="21844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venir Book"/>
                <a:ea typeface="Calibri" panose="020F0502020204030204" pitchFamily="34" charset="0"/>
                <a:cs typeface="Times New Roman" panose="02020603050405020304" pitchFamily="18" charset="0"/>
              </a:rPr>
              <a:t>We have to ask ourselves </a:t>
            </a:r>
            <a:r>
              <a:rPr lang="en-US" sz="1800" b="1" dirty="0">
                <a:effectLst/>
                <a:latin typeface="Avenir Book"/>
                <a:ea typeface="Calibri" panose="020F0502020204030204" pitchFamily="34" charset="0"/>
                <a:cs typeface="Times New Roman" panose="02020603050405020304" pitchFamily="18" charset="0"/>
              </a:rPr>
              <a:t>when</a:t>
            </a:r>
            <a:r>
              <a:rPr lang="en-US" sz="1800" dirty="0">
                <a:effectLst/>
                <a:latin typeface="Avenir Book"/>
                <a:ea typeface="Calibri" panose="020F0502020204030204" pitchFamily="34" charset="0"/>
                <a:cs typeface="Times New Roman" panose="02020603050405020304" pitchFamily="18" charset="0"/>
              </a:rPr>
              <a:t> and </a:t>
            </a:r>
            <a:r>
              <a:rPr lang="en-US" sz="1800" b="1" dirty="0">
                <a:effectLst/>
                <a:latin typeface="Avenir Book"/>
                <a:ea typeface="Calibri" panose="020F0502020204030204" pitchFamily="34" charset="0"/>
                <a:cs typeface="Times New Roman" panose="02020603050405020304" pitchFamily="18" charset="0"/>
              </a:rPr>
              <a:t>how</a:t>
            </a:r>
            <a:r>
              <a:rPr lang="en-US" sz="1800" dirty="0">
                <a:effectLst/>
                <a:latin typeface="Avenir Book"/>
                <a:ea typeface="Calibri" panose="020F0502020204030204" pitchFamily="34" charset="0"/>
                <a:cs typeface="Times New Roman" panose="02020603050405020304" pitchFamily="18" charset="0"/>
              </a:rPr>
              <a:t> we will support new teachers and mentors from the beginning… remember we want to start strong and set the tone for a wonderful school  year.</a:t>
            </a:r>
          </a:p>
          <a:p>
            <a:pPr marL="21844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venir Book"/>
                <a:ea typeface="Calibri" panose="020F0502020204030204" pitchFamily="34" charset="0"/>
                <a:cs typeface="Times New Roman" panose="02020603050405020304" pitchFamily="18" charset="0"/>
              </a:rPr>
              <a:t>-</a:t>
            </a:r>
          </a:p>
          <a:p>
            <a:pPr marL="21844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venir Book"/>
                <a:ea typeface="Calibri" panose="020F0502020204030204" pitchFamily="34" charset="0"/>
                <a:cs typeface="Times New Roman" panose="02020603050405020304" pitchFamily="18" charset="0"/>
              </a:rPr>
              <a:t>in the first-year teacher notebook on pages 28-31 </a:t>
            </a:r>
            <a:r>
              <a:rPr lang="en-US" sz="1800" kern="100" dirty="0">
                <a:effectLst/>
                <a:latin typeface="Avenir Book"/>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0AA263-1171-9842-B289-9FFD58BD19DC}" type="slidenum">
              <a:rPr lang="en-US" smtClean="0"/>
              <a:t>23</a:t>
            </a:fld>
            <a:endParaRPr lang="en-US"/>
          </a:p>
        </p:txBody>
      </p:sp>
    </p:spTree>
    <p:extLst>
      <p:ext uri="{BB962C8B-B14F-4D97-AF65-F5344CB8AC3E}">
        <p14:creationId xmlns:p14="http://schemas.microsoft.com/office/powerpoint/2010/main" val="240925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844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venir Book"/>
                <a:ea typeface="Calibri" panose="020F0502020204030204" pitchFamily="34" charset="0"/>
                <a:cs typeface="Times New Roman" panose="02020603050405020304" pitchFamily="18" charset="0"/>
              </a:rPr>
              <a:t>we have extensive checklists that are supportive resources that help to make sure new teachers are ready for </a:t>
            </a:r>
          </a:p>
          <a:p>
            <a:pPr marL="21844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venir Book"/>
                <a:ea typeface="Calibri" panose="020F0502020204030204" pitchFamily="34" charset="0"/>
                <a:cs typeface="Times New Roman" panose="02020603050405020304" pitchFamily="18" charset="0"/>
              </a:rPr>
              <a:t>---the first days on the job and </a:t>
            </a:r>
          </a:p>
          <a:p>
            <a:pPr marL="21844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venir Book"/>
              <a:ea typeface="Calibri" panose="020F0502020204030204" pitchFamily="34" charset="0"/>
              <a:cs typeface="Times New Roman" panose="02020603050405020304" pitchFamily="18" charset="0"/>
            </a:endParaRPr>
          </a:p>
          <a:p>
            <a:pPr marL="21844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venir Book"/>
                <a:ea typeface="Calibri" panose="020F0502020204030204" pitchFamily="34" charset="0"/>
                <a:cs typeface="Times New Roman" panose="02020603050405020304" pitchFamily="18" charset="0"/>
              </a:rPr>
              <a:t>-the vey first day of school with students</a:t>
            </a:r>
          </a:p>
          <a:p>
            <a:pPr marL="21844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venir Book"/>
              <a:ea typeface="Calibri" panose="020F0502020204030204" pitchFamily="34" charset="0"/>
              <a:cs typeface="Times New Roman" panose="02020603050405020304" pitchFamily="18" charset="0"/>
            </a:endParaRPr>
          </a:p>
          <a:p>
            <a:pPr marL="21844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venir Book"/>
                <a:ea typeface="Calibri" panose="020F0502020204030204" pitchFamily="34" charset="0"/>
                <a:cs typeface="Times New Roman" panose="02020603050405020304" pitchFamily="18" charset="0"/>
              </a:rPr>
              <a:t>These are so helpful in answering the questions that new teachers typically have and they assist leaders and mentors in </a:t>
            </a:r>
            <a:r>
              <a:rPr lang="en-US" sz="1800" dirty="0" err="1">
                <a:effectLst/>
                <a:latin typeface="Avenir Book"/>
                <a:ea typeface="Calibri" panose="020F0502020204030204" pitchFamily="34" charset="0"/>
                <a:cs typeface="Times New Roman" panose="02020603050405020304" pitchFamily="18" charset="0"/>
              </a:rPr>
              <a:t>planing</a:t>
            </a:r>
            <a:r>
              <a:rPr lang="en-US" sz="1800" dirty="0">
                <a:effectLst/>
                <a:latin typeface="Avenir Book"/>
                <a:ea typeface="Calibri" panose="020F0502020204030204" pitchFamily="34" charset="0"/>
                <a:cs typeface="Times New Roman" panose="02020603050405020304" pitchFamily="18" charset="0"/>
              </a:rPr>
              <a:t> ahead to be sure supports are in place and answers are ready for these common new teacher needs.</a:t>
            </a:r>
          </a:p>
          <a:p>
            <a:pPr marL="218440" marR="0" lvl="0" indent="0" algn="l" defTabSz="9144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fld id="{F50AA263-1171-9842-B289-9FFD58BD19DC}" type="slidenum">
              <a:rPr lang="en-US" smtClean="0"/>
              <a:t>24</a:t>
            </a:fld>
            <a:endParaRPr lang="en-US"/>
          </a:p>
        </p:txBody>
      </p:sp>
    </p:spTree>
    <p:extLst>
      <p:ext uri="{BB962C8B-B14F-4D97-AF65-F5344CB8AC3E}">
        <p14:creationId xmlns:p14="http://schemas.microsoft.com/office/powerpoint/2010/main" val="4158090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64709-B479-6B8B-E8F5-3F336EC1B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E08CFE-B63B-164B-377C-B8B3FD0C0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5530F4-433F-431F-23FA-FD3934090B36}"/>
              </a:ext>
            </a:extLst>
          </p:cNvPr>
          <p:cNvSpPr>
            <a:spLocks noGrp="1"/>
          </p:cNvSpPr>
          <p:nvPr>
            <p:ph type="body" idx="1"/>
          </p:nvPr>
        </p:nvSpPr>
        <p:spPr/>
        <p:txBody>
          <a:bodyPr/>
          <a:lstStyle/>
          <a:p>
            <a:pPr marL="0" marR="0" lvl="0" indent="0">
              <a:spcBef>
                <a:spcPts val="0"/>
              </a:spcBef>
              <a:spcAft>
                <a:spcPts val="0"/>
              </a:spcAft>
              <a:buFont typeface="Avenir Book"/>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next piece is nurturing the new…</a:t>
            </a:r>
          </a:p>
          <a:p>
            <a:pPr marL="0" marR="0" lvl="0" indent="0">
              <a:spcBef>
                <a:spcPts val="0"/>
              </a:spcBef>
              <a:spcAft>
                <a:spcPts val="0"/>
              </a:spcAft>
              <a:buFont typeface="Avenir Book"/>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Avenir Book"/>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do we support our new teachers (in this case)?</a:t>
            </a:r>
          </a:p>
        </p:txBody>
      </p:sp>
      <p:sp>
        <p:nvSpPr>
          <p:cNvPr id="4" name="Slide Number Placeholder 3">
            <a:extLst>
              <a:ext uri="{FF2B5EF4-FFF2-40B4-BE49-F238E27FC236}">
                <a16:creationId xmlns:a16="http://schemas.microsoft.com/office/drawing/2014/main" id="{C4EBE193-C183-E526-F545-BE2056482BAB}"/>
              </a:ext>
            </a:extLst>
          </p:cNvPr>
          <p:cNvSpPr>
            <a:spLocks noGrp="1"/>
          </p:cNvSpPr>
          <p:nvPr>
            <p:ph type="sldNum" sz="quarter" idx="5"/>
          </p:nvPr>
        </p:nvSpPr>
        <p:spPr/>
        <p:txBody>
          <a:bodyPr/>
          <a:lstStyle/>
          <a:p>
            <a:fld id="{F50AA263-1171-9842-B289-9FFD58BD19DC}" type="slidenum">
              <a:rPr lang="en-US" smtClean="0"/>
              <a:t>25</a:t>
            </a:fld>
            <a:endParaRPr lang="en-US"/>
          </a:p>
        </p:txBody>
      </p:sp>
    </p:spTree>
    <p:extLst>
      <p:ext uri="{BB962C8B-B14F-4D97-AF65-F5344CB8AC3E}">
        <p14:creationId xmlns:p14="http://schemas.microsoft.com/office/powerpoint/2010/main" val="3404281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64709-B479-6B8B-E8F5-3F336EC1B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E08CFE-B63B-164B-377C-B8B3FD0C0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5530F4-433F-431F-23FA-FD3934090B36}"/>
              </a:ext>
            </a:extLst>
          </p:cNvPr>
          <p:cNvSpPr>
            <a:spLocks noGrp="1"/>
          </p:cNvSpPr>
          <p:nvPr>
            <p:ph type="body" idx="1"/>
          </p:nvPr>
        </p:nvSpPr>
        <p:spPr/>
        <p:txBody>
          <a:bodyPr/>
          <a:lstStyle/>
          <a:p>
            <a:pPr marL="0" marR="0" lvl="0" indent="0">
              <a:spcBef>
                <a:spcPts val="0"/>
              </a:spcBef>
              <a:spcAft>
                <a:spcPts val="0"/>
              </a:spcAft>
              <a:buFont typeface="Avenir Book"/>
              <a:buNone/>
            </a:pPr>
            <a:r>
              <a:rPr lang="en-US" sz="1800" kern="100" dirty="0">
                <a:effectLst/>
                <a:latin typeface="Avenir Book"/>
                <a:ea typeface="Calibri" panose="020F0502020204030204" pitchFamily="34" charset="0"/>
                <a:cs typeface="Times New Roman" panose="02020603050405020304" pitchFamily="18" charset="0"/>
              </a:rPr>
              <a:t>You might have noticed that prioritizing information and tasks is a really hard thing for new teachers to do.  </a:t>
            </a:r>
          </a:p>
          <a:p>
            <a:pPr marL="0" marR="0" lvl="0" indent="0">
              <a:spcBef>
                <a:spcPts val="0"/>
              </a:spcBef>
              <a:spcAft>
                <a:spcPts val="0"/>
              </a:spcAft>
              <a:buFont typeface="Avenir Book"/>
              <a:buNone/>
            </a:pPr>
            <a:endParaRPr lang="en-US" sz="1800" kern="100" dirty="0">
              <a:effectLst/>
              <a:latin typeface="Avenir Book"/>
              <a:ea typeface="Calibri" panose="020F0502020204030204" pitchFamily="34" charset="0"/>
              <a:cs typeface="Times New Roman" panose="02020603050405020304" pitchFamily="18" charset="0"/>
            </a:endParaRPr>
          </a:p>
          <a:p>
            <a:pPr marL="0" marR="0" lvl="0" indent="0">
              <a:spcBef>
                <a:spcPts val="0"/>
              </a:spcBef>
              <a:spcAft>
                <a:spcPts val="0"/>
              </a:spcAft>
              <a:buFont typeface="Avenir Book"/>
              <a:buNone/>
            </a:pPr>
            <a:r>
              <a:rPr lang="en-US" sz="1800" kern="100" dirty="0">
                <a:effectLst/>
                <a:latin typeface="Avenir Book"/>
                <a:ea typeface="Calibri" panose="020F0502020204030204" pitchFamily="34" charset="0"/>
                <a:cs typeface="Times New Roman" panose="02020603050405020304" pitchFamily="18" charset="0"/>
              </a:rPr>
              <a:t>It ALL feel urgent and important.  So as leaders, you can plan and prioritize focus areas in a logical and learnable chunks. </a:t>
            </a:r>
          </a:p>
          <a:p>
            <a:pPr marL="0" marR="0" lvl="0" indent="0">
              <a:spcBef>
                <a:spcPts val="0"/>
              </a:spcBef>
              <a:spcAft>
                <a:spcPts val="0"/>
              </a:spcAft>
              <a:buFont typeface="Avenir Book"/>
              <a:buNone/>
            </a:pPr>
            <a:r>
              <a:rPr lang="en-US" sz="1800" kern="100" dirty="0">
                <a:effectLst/>
                <a:latin typeface="Avenir Book"/>
                <a:ea typeface="Calibri" panose="020F0502020204030204" pitchFamily="34" charset="0"/>
                <a:cs typeface="Times New Roman" panose="02020603050405020304" pitchFamily="18" charset="0"/>
              </a:rPr>
              <a:t>What comes first and when? and then what’s next?, etc.</a:t>
            </a:r>
          </a:p>
          <a:p>
            <a:pPr marL="0" marR="0" lvl="0" indent="0">
              <a:spcBef>
                <a:spcPts val="0"/>
              </a:spcBef>
              <a:spcAft>
                <a:spcPts val="0"/>
              </a:spcAft>
              <a:buFont typeface="Avenir Book"/>
              <a:buNone/>
            </a:pPr>
            <a:r>
              <a:rPr lang="en-US" sz="1800" kern="100" dirty="0">
                <a:effectLst/>
                <a:latin typeface="Avenir Book"/>
                <a:ea typeface="Calibri" panose="020F0502020204030204" pitchFamily="34" charset="0"/>
                <a:cs typeface="Times New Roman" panose="02020603050405020304" pitchFamily="18" charset="0"/>
              </a:rPr>
              <a:t> We have done a lot of that research and thinking as it relates to the phases of new teachers and the first-year teacher academy and mentor academy are designed in a logical and comprehensible fashion and we would love to partner with you in bringing that to your new teachers and mentors.</a:t>
            </a:r>
          </a:p>
          <a:p>
            <a:pPr marL="0" marR="0" lvl="0" indent="0">
              <a:spcBef>
                <a:spcPts val="0"/>
              </a:spcBef>
              <a:spcAft>
                <a:spcPts val="0"/>
              </a:spcAft>
              <a:buFont typeface="Avenir Book"/>
              <a:buNone/>
            </a:pPr>
            <a:endParaRPr lang="en-US" sz="1800" kern="100" dirty="0">
              <a:effectLst/>
              <a:latin typeface="Avenir Book"/>
              <a:ea typeface="Calibri" panose="020F0502020204030204" pitchFamily="34" charset="0"/>
              <a:cs typeface="Times New Roman" panose="02020603050405020304" pitchFamily="18" charset="0"/>
            </a:endParaRPr>
          </a:p>
          <a:p>
            <a:pPr marL="0" marR="0" lvl="0" indent="0">
              <a:spcBef>
                <a:spcPts val="0"/>
              </a:spcBef>
              <a:spcAft>
                <a:spcPts val="0"/>
              </a:spcAft>
              <a:buFont typeface="Avenir Book"/>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would also align with the second bullet which reminds us that we have to build in time for ongoing professional learning for all of our stakeholders.</a:t>
            </a:r>
          </a:p>
          <a:p>
            <a:pPr marL="0" marR="0" lvl="0" indent="0">
              <a:spcBef>
                <a:spcPts val="0"/>
              </a:spcBef>
              <a:spcAft>
                <a:spcPts val="0"/>
              </a:spcAft>
              <a:buFont typeface="Avenir Book"/>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Avenir Book"/>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4EBE193-C183-E526-F545-BE2056482BAB}"/>
              </a:ext>
            </a:extLst>
          </p:cNvPr>
          <p:cNvSpPr>
            <a:spLocks noGrp="1"/>
          </p:cNvSpPr>
          <p:nvPr>
            <p:ph type="sldNum" sz="quarter" idx="5"/>
          </p:nvPr>
        </p:nvSpPr>
        <p:spPr/>
        <p:txBody>
          <a:bodyPr/>
          <a:lstStyle/>
          <a:p>
            <a:fld id="{F50AA263-1171-9842-B289-9FFD58BD19DC}" type="slidenum">
              <a:rPr lang="en-US" smtClean="0"/>
              <a:t>26</a:t>
            </a:fld>
            <a:endParaRPr lang="en-US"/>
          </a:p>
        </p:txBody>
      </p:sp>
    </p:spTree>
    <p:extLst>
      <p:ext uri="{BB962C8B-B14F-4D97-AF65-F5344CB8AC3E}">
        <p14:creationId xmlns:p14="http://schemas.microsoft.com/office/powerpoint/2010/main" val="3179839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64709-B479-6B8B-E8F5-3F336EC1B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E08CFE-B63B-164B-377C-B8B3FD0C0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5530F4-433F-431F-23FA-FD3934090B36}"/>
              </a:ext>
            </a:extLst>
          </p:cNvPr>
          <p:cNvSpPr>
            <a:spLocks noGrp="1"/>
          </p:cNvSpPr>
          <p:nvPr>
            <p:ph type="body" idx="1"/>
          </p:nvPr>
        </p:nvSpPr>
        <p:spPr/>
        <p:txBody>
          <a:bodyPr/>
          <a:lstStyle/>
          <a:p>
            <a:pPr marL="0" marR="0" lvl="0" indent="0">
              <a:spcBef>
                <a:spcPts val="0"/>
              </a:spcBef>
              <a:spcAft>
                <a:spcPts val="0"/>
              </a:spcAft>
              <a:buFont typeface="Avenir Book"/>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Our mentoring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ePLC</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which many of you on the call participate in, are virtual, just in time sessions for mentors.  Throughout the year, we offer some pre-recorded and some virtual live one-hour session to help mentors understand the current phase of their new teacher and to best support them throughout the year.  </a:t>
            </a:r>
          </a:p>
          <a:p>
            <a:pPr marL="0" marR="0" lvl="0" indent="0">
              <a:spcBef>
                <a:spcPts val="0"/>
              </a:spcBef>
              <a:spcAft>
                <a:spcPts val="0"/>
              </a:spcAft>
              <a:buFont typeface="Avenir Book"/>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Avenir Book"/>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That link is in the chat if your district is interested in joining the many other districts in this learning.</a:t>
            </a:r>
          </a:p>
          <a:p>
            <a:pPr marL="0" marR="0" lvl="0" indent="0">
              <a:spcBef>
                <a:spcPts val="0"/>
              </a:spcBef>
              <a:spcAft>
                <a:spcPts val="0"/>
              </a:spcAft>
              <a:buFont typeface="Avenir Book"/>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4EBE193-C183-E526-F545-BE2056482BAB}"/>
              </a:ext>
            </a:extLst>
          </p:cNvPr>
          <p:cNvSpPr>
            <a:spLocks noGrp="1"/>
          </p:cNvSpPr>
          <p:nvPr>
            <p:ph type="sldNum" sz="quarter" idx="5"/>
          </p:nvPr>
        </p:nvSpPr>
        <p:spPr/>
        <p:txBody>
          <a:bodyPr/>
          <a:lstStyle/>
          <a:p>
            <a:fld id="{F50AA263-1171-9842-B289-9FFD58BD19DC}" type="slidenum">
              <a:rPr lang="en-US" smtClean="0"/>
              <a:t>27</a:t>
            </a:fld>
            <a:endParaRPr lang="en-US"/>
          </a:p>
        </p:txBody>
      </p:sp>
    </p:spTree>
    <p:extLst>
      <p:ext uri="{BB962C8B-B14F-4D97-AF65-F5344CB8AC3E}">
        <p14:creationId xmlns:p14="http://schemas.microsoft.com/office/powerpoint/2010/main" val="1164902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64709-B479-6B8B-E8F5-3F336EC1B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E08CFE-B63B-164B-377C-B8B3FD0C0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5530F4-433F-431F-23FA-FD3934090B36}"/>
              </a:ext>
            </a:extLst>
          </p:cNvPr>
          <p:cNvSpPr>
            <a:spLocks noGrp="1"/>
          </p:cNvSpPr>
          <p:nvPr>
            <p:ph type="body" idx="1"/>
          </p:nvPr>
        </p:nvSpPr>
        <p:spPr/>
        <p:txBody>
          <a:bodyPr/>
          <a:lstStyle/>
          <a:p>
            <a:pPr marL="21844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We also recognize that some district have the personnel to provide this type of ongoing learning for new teachers and their mentors.  For this we offer our Teacher Induction Training-of-Trainers.  </a:t>
            </a:r>
          </a:p>
          <a:p>
            <a:pPr marL="21844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We’ve got sessions scheduled in the </a:t>
            </a:r>
          </a:p>
          <a:p>
            <a:pPr marL="21844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--Houston area, </a:t>
            </a:r>
          </a:p>
          <a:p>
            <a:pPr marL="21844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a:t>
            </a:r>
          </a:p>
          <a:p>
            <a:pPr marL="21844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Dallas area</a:t>
            </a:r>
          </a:p>
          <a:p>
            <a:pPr marL="21844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a:t>
            </a:r>
          </a:p>
          <a:p>
            <a:pPr marL="21844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West Texas, El Paso area and </a:t>
            </a:r>
          </a:p>
          <a:p>
            <a:pPr marL="21844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a:t>
            </a:r>
          </a:p>
          <a:p>
            <a:pPr marL="21844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have an upcoming opportunity in the central Texas area </a:t>
            </a:r>
          </a:p>
          <a:p>
            <a:pPr marL="218440" marR="0">
              <a:spcBef>
                <a:spcPts val="0"/>
              </a:spcBef>
              <a:spcAft>
                <a:spcPts val="0"/>
              </a:spcAft>
            </a:pPr>
            <a:endParaRPr lang="en-US" sz="1800" kern="100" dirty="0">
              <a:effectLst/>
              <a:latin typeface="Avenir Book"/>
              <a:ea typeface="Calibri" panose="020F0502020204030204" pitchFamily="34" charset="0"/>
              <a:cs typeface="Times New Roman" panose="02020603050405020304" pitchFamily="18" charset="0"/>
            </a:endParaRPr>
          </a:p>
          <a:p>
            <a:pPr marL="21844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These in person 3 day TOT sessions give your district induction trainers the resources and tools they need to offer their own First year Teacher academy and mentor academy.  .</a:t>
            </a:r>
          </a:p>
          <a:p>
            <a:pPr marL="218440" marR="0">
              <a:spcBef>
                <a:spcPts val="0"/>
              </a:spcBef>
              <a:spcAft>
                <a:spcPts val="0"/>
              </a:spcAft>
            </a:pPr>
            <a:endParaRPr lang="en-US" sz="1800" kern="100" dirty="0">
              <a:effectLst/>
              <a:latin typeface="Avenir Book"/>
              <a:ea typeface="Calibri" panose="020F0502020204030204" pitchFamily="34" charset="0"/>
              <a:cs typeface="Times New Roman" panose="02020603050405020304" pitchFamily="18" charset="0"/>
            </a:endParaRPr>
          </a:p>
          <a:p>
            <a:pPr marL="21844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We include slides, both of the companion books, training tips, and experiences to take back.  It’s all there!</a:t>
            </a:r>
          </a:p>
          <a:p>
            <a:pPr marL="218440" marR="0">
              <a:spcBef>
                <a:spcPts val="0"/>
              </a:spcBef>
              <a:spcAft>
                <a:spcPts val="0"/>
              </a:spcAft>
            </a:pPr>
            <a:endParaRPr lang="en-US" sz="1800" kern="100" dirty="0">
              <a:effectLst/>
              <a:latin typeface="Avenir Book"/>
              <a:ea typeface="Calibri" panose="020F0502020204030204" pitchFamily="34" charset="0"/>
              <a:cs typeface="Times New Roman" panose="02020603050405020304" pitchFamily="18" charset="0"/>
            </a:endParaRPr>
          </a:p>
          <a:p>
            <a:pPr marL="21844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If you’re interested joining one of the upcoming sessions, be sure to register soon, as the dates are approaching and space is limited. </a:t>
            </a:r>
          </a:p>
          <a:p>
            <a:pPr marL="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https://lead4ward.com/open-sessions/#tab-fbc3df5666ec60dafea</a:t>
            </a:r>
          </a:p>
          <a:p>
            <a:pPr rtl="0" fontAlgn="base"/>
            <a:endParaRPr lang="en-US" sz="1100" b="1" dirty="0">
              <a:solidFill>
                <a:srgbClr val="717172"/>
              </a:solidFill>
              <a:effectLst/>
              <a:latin typeface="Avenir Next"/>
            </a:endParaRPr>
          </a:p>
          <a:p>
            <a:pPr rtl="0" fontAlgn="base"/>
            <a:r>
              <a:rPr lang="en-US" sz="1100" b="1" dirty="0">
                <a:solidFill>
                  <a:srgbClr val="717172"/>
                </a:solidFill>
                <a:effectLst/>
                <a:latin typeface="Avenir Next"/>
              </a:rPr>
              <a:t>So, I have to confess that I’ve been keeping an important piece of Ellen Moir’s new teacher research from you…Stephanie, can you tell them about what the research tells happens when new teachers have mentor support?</a:t>
            </a:r>
          </a:p>
          <a:p>
            <a:pPr rtl="0" fontAlgn="base"/>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4EBE193-C183-E526-F545-BE2056482BAB}"/>
              </a:ext>
            </a:extLst>
          </p:cNvPr>
          <p:cNvSpPr>
            <a:spLocks noGrp="1"/>
          </p:cNvSpPr>
          <p:nvPr>
            <p:ph type="sldNum" sz="quarter" idx="5"/>
          </p:nvPr>
        </p:nvSpPr>
        <p:spPr/>
        <p:txBody>
          <a:bodyPr/>
          <a:lstStyle/>
          <a:p>
            <a:fld id="{F50AA263-1171-9842-B289-9FFD58BD19DC}" type="slidenum">
              <a:rPr lang="en-US" smtClean="0"/>
              <a:t>28</a:t>
            </a:fld>
            <a:endParaRPr lang="en-US"/>
          </a:p>
        </p:txBody>
      </p:sp>
    </p:spTree>
    <p:extLst>
      <p:ext uri="{BB962C8B-B14F-4D97-AF65-F5344CB8AC3E}">
        <p14:creationId xmlns:p14="http://schemas.microsoft.com/office/powerpoint/2010/main" val="18372051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venir Book"/>
                <a:ea typeface="Calibri" panose="020F0502020204030204" pitchFamily="34" charset="0"/>
                <a:cs typeface="Times New Roman" panose="02020603050405020304" pitchFamily="18" charset="0"/>
              </a:rPr>
              <a:t>SZ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venir Book"/>
                <a:ea typeface="Calibri" panose="020F0502020204030204" pitchFamily="34" charset="0"/>
                <a:cs typeface="Times New Roman" panose="02020603050405020304" pitchFamily="18" charset="0"/>
              </a:rPr>
              <a:t>remember this graph…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venir Book"/>
                <a:ea typeface="Calibri" panose="020F0502020204030204" pitchFamily="34" charset="0"/>
                <a:cs typeface="Times New Roman" panose="02020603050405020304" pitchFamily="18" charset="0"/>
              </a:rPr>
              <a:t>well there’s more to it…</a:t>
            </a:r>
          </a:p>
        </p:txBody>
      </p:sp>
      <p:sp>
        <p:nvSpPr>
          <p:cNvPr id="4" name="Slide Number Placeholder 3"/>
          <p:cNvSpPr>
            <a:spLocks noGrp="1"/>
          </p:cNvSpPr>
          <p:nvPr>
            <p:ph type="sldNum" sz="quarter" idx="5"/>
          </p:nvPr>
        </p:nvSpPr>
        <p:spPr/>
        <p:txBody>
          <a:bodyPr/>
          <a:lstStyle/>
          <a:p>
            <a:fld id="{F50AA263-1171-9842-B289-9FFD58BD19DC}" type="slidenum">
              <a:rPr lang="en-US" smtClean="0"/>
              <a:t>29</a:t>
            </a:fld>
            <a:endParaRPr lang="en-US"/>
          </a:p>
        </p:txBody>
      </p:sp>
    </p:spTree>
    <p:extLst>
      <p:ext uri="{BB962C8B-B14F-4D97-AF65-F5344CB8AC3E}">
        <p14:creationId xmlns:p14="http://schemas.microsoft.com/office/powerpoint/2010/main" val="136909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A35C8-D45A-42D7-248C-8AB97CC58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B57D0-2158-9B2E-5484-40DBEA6471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1EFF1-37CE-23FE-80B5-448CC6FF21E6}"/>
              </a:ext>
            </a:extLst>
          </p:cNvPr>
          <p:cNvSpPr>
            <a:spLocks noGrp="1"/>
          </p:cNvSpPr>
          <p:nvPr>
            <p:ph type="body" idx="1"/>
          </p:nvPr>
        </p:nvSpPr>
        <p:spPr/>
        <p:txBody>
          <a:bodyPr/>
          <a:lstStyle/>
          <a:p>
            <a:r>
              <a:rPr lang="en-US" dirty="0"/>
              <a:t>My name is Keli Soliz and I am joined today by my amazing colleague, Stephanie.  Steph, would you like to say hello to everyone?</a:t>
            </a:r>
          </a:p>
        </p:txBody>
      </p:sp>
      <p:sp>
        <p:nvSpPr>
          <p:cNvPr id="4" name="Slide Number Placeholder 3">
            <a:extLst>
              <a:ext uri="{FF2B5EF4-FFF2-40B4-BE49-F238E27FC236}">
                <a16:creationId xmlns:a16="http://schemas.microsoft.com/office/drawing/2014/main" id="{59E0804D-26E7-249E-2E34-AA08AD1D2F5F}"/>
              </a:ext>
            </a:extLst>
          </p:cNvPr>
          <p:cNvSpPr>
            <a:spLocks noGrp="1"/>
          </p:cNvSpPr>
          <p:nvPr>
            <p:ph type="sldNum" sz="quarter" idx="5"/>
          </p:nvPr>
        </p:nvSpPr>
        <p:spPr/>
        <p:txBody>
          <a:bodyPr/>
          <a:lstStyle/>
          <a:p>
            <a:fld id="{F50AA263-1171-9842-B289-9FFD58BD19DC}" type="slidenum">
              <a:rPr lang="en-US" smtClean="0"/>
              <a:t>3</a:t>
            </a:fld>
            <a:endParaRPr lang="en-US"/>
          </a:p>
        </p:txBody>
      </p:sp>
    </p:spTree>
    <p:extLst>
      <p:ext uri="{BB962C8B-B14F-4D97-AF65-F5344CB8AC3E}">
        <p14:creationId xmlns:p14="http://schemas.microsoft.com/office/powerpoint/2010/main" val="1702423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venir Book"/>
                <a:ea typeface="Calibri" panose="020F0502020204030204" pitchFamily="34" charset="0"/>
                <a:cs typeface="Times New Roman" panose="02020603050405020304" pitchFamily="18" charset="0"/>
              </a:rPr>
              <a:t>SZ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venir Book"/>
                <a:ea typeface="Calibri" panose="020F0502020204030204" pitchFamily="34" charset="0"/>
                <a:cs typeface="Times New Roman" panose="02020603050405020304" pitchFamily="18" charset="0"/>
              </a:rPr>
              <a:t>the research shows that teachers who received support from a mentor had a smoother year and felt less extreme disillusionment and more of a steady rise after mid-year.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Avenir Book"/>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venir Book"/>
                <a:ea typeface="Calibri" panose="020F0502020204030204" pitchFamily="34" charset="0"/>
                <a:cs typeface="Times New Roman" panose="02020603050405020304" pitchFamily="18" charset="0"/>
              </a:rPr>
              <a:t>You guys…Support matters and the research tells us that the support has to be ongoing for at least 2 years or longer to have the greatest impact on teacher retention and student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Avenir Book"/>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venir Book"/>
                <a:ea typeface="Calibri" panose="020F0502020204030204" pitchFamily="34" charset="0"/>
                <a:cs typeface="Times New Roman" panose="02020603050405020304" pitchFamily="18" charset="0"/>
              </a:rPr>
              <a:t>as leaders, you set the tone of this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venir Book"/>
                <a:ea typeface="Calibri" panose="020F0502020204030204" pitchFamily="34" charset="0"/>
                <a:cs typeface="Times New Roman" panose="02020603050405020304" pitchFamily="18" charset="0"/>
              </a:rPr>
              <a:t>so you might consider.</a:t>
            </a:r>
          </a:p>
          <a:p>
            <a:endParaRPr lang="en-US" dirty="0"/>
          </a:p>
        </p:txBody>
      </p:sp>
      <p:sp>
        <p:nvSpPr>
          <p:cNvPr id="4" name="Slide Number Placeholder 3"/>
          <p:cNvSpPr>
            <a:spLocks noGrp="1"/>
          </p:cNvSpPr>
          <p:nvPr>
            <p:ph type="sldNum" sz="quarter" idx="5"/>
          </p:nvPr>
        </p:nvSpPr>
        <p:spPr/>
        <p:txBody>
          <a:bodyPr/>
          <a:lstStyle/>
          <a:p>
            <a:fld id="{F50AA263-1171-9842-B289-9FFD58BD19DC}" type="slidenum">
              <a:rPr lang="en-US" smtClean="0"/>
              <a:t>30</a:t>
            </a:fld>
            <a:endParaRPr lang="en-US"/>
          </a:p>
        </p:txBody>
      </p:sp>
    </p:spTree>
    <p:extLst>
      <p:ext uri="{BB962C8B-B14F-4D97-AF65-F5344CB8AC3E}">
        <p14:creationId xmlns:p14="http://schemas.microsoft.com/office/powerpoint/2010/main" val="1256821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64709-B479-6B8B-E8F5-3F336EC1B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E08CFE-B63B-164B-377C-B8B3FD0C0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5530F4-433F-431F-23FA-FD3934090B36}"/>
              </a:ext>
            </a:extLst>
          </p:cNvPr>
          <p:cNvSpPr>
            <a:spLocks noGrp="1"/>
          </p:cNvSpPr>
          <p:nvPr>
            <p:ph type="body" idx="1"/>
          </p:nvPr>
        </p:nvSpPr>
        <p:spPr/>
        <p:txBody>
          <a:bodyPr/>
          <a:lstStyle/>
          <a:p>
            <a:pPr marL="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Knowing the impact of mentors on our new teachers…we have some things we recommend considering…</a:t>
            </a:r>
          </a:p>
          <a:p>
            <a:pPr marL="0" marR="0">
              <a:spcBef>
                <a:spcPts val="0"/>
              </a:spcBef>
              <a:spcAft>
                <a:spcPts val="0"/>
              </a:spcAft>
            </a:pPr>
            <a:endParaRPr lang="en-US" sz="1800" kern="100" dirty="0">
              <a:effectLst/>
              <a:latin typeface="Avenir Book"/>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venir Book"/>
                <a:ea typeface="Calibri" panose="020F0502020204030204" pitchFamily="34" charset="0"/>
                <a:cs typeface="Times New Roman" panose="02020603050405020304" pitchFamily="18" charset="0"/>
              </a:rPr>
              <a:t>protect time on the calendar for your new teachers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venir Book"/>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venir Book"/>
                <a:ea typeface="Calibri" panose="020F0502020204030204" pitchFamily="34" charset="0"/>
                <a:cs typeface="Times New Roman" panose="02020603050405020304" pitchFamily="18" charset="0"/>
              </a:rPr>
              <a:t>simplify their meetings to the essentials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venir Book"/>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venir Book"/>
                <a:ea typeface="Calibri" panose="020F0502020204030204" pitchFamily="34" charset="0"/>
                <a:cs typeface="Times New Roman" panose="02020603050405020304" pitchFamily="18" charset="0"/>
              </a:rPr>
              <a:t>considering what they need when they need it to help your new teachers focus on what is most important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4EBE193-C183-E526-F545-BE2056482BAB}"/>
              </a:ext>
            </a:extLst>
          </p:cNvPr>
          <p:cNvSpPr>
            <a:spLocks noGrp="1"/>
          </p:cNvSpPr>
          <p:nvPr>
            <p:ph type="sldNum" sz="quarter" idx="5"/>
          </p:nvPr>
        </p:nvSpPr>
        <p:spPr/>
        <p:txBody>
          <a:bodyPr/>
          <a:lstStyle/>
          <a:p>
            <a:fld id="{F50AA263-1171-9842-B289-9FFD58BD19DC}" type="slidenum">
              <a:rPr lang="en-US" smtClean="0"/>
              <a:t>31</a:t>
            </a:fld>
            <a:endParaRPr lang="en-US"/>
          </a:p>
        </p:txBody>
      </p:sp>
    </p:spTree>
    <p:extLst>
      <p:ext uri="{BB962C8B-B14F-4D97-AF65-F5344CB8AC3E}">
        <p14:creationId xmlns:p14="http://schemas.microsoft.com/office/powerpoint/2010/main" val="505277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844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Alright…let’s get in the groove…</a:t>
            </a:r>
          </a:p>
          <a:p>
            <a:pPr marL="218440" marR="0">
              <a:spcBef>
                <a:spcPts val="0"/>
              </a:spcBef>
              <a:spcAft>
                <a:spcPts val="0"/>
              </a:spcAft>
            </a:pPr>
            <a:endParaRPr lang="en-US" sz="1800" kern="100" dirty="0">
              <a:effectLst/>
              <a:latin typeface="Avenir Book"/>
              <a:ea typeface="Calibri" panose="020F0502020204030204" pitchFamily="34" charset="0"/>
              <a:cs typeface="Times New Roman" panose="02020603050405020304" pitchFamily="18" charset="0"/>
            </a:endParaRPr>
          </a:p>
          <a:p>
            <a:pPr marL="218440" marR="0">
              <a:spcBef>
                <a:spcPts val="0"/>
              </a:spcBef>
              <a:spcAft>
                <a:spcPts val="0"/>
              </a:spcAft>
            </a:pPr>
            <a:r>
              <a:rPr lang="en-US" sz="1800" kern="100" dirty="0">
                <a:effectLst/>
                <a:latin typeface="Avenir Book"/>
                <a:ea typeface="Calibri" panose="020F0502020204030204" pitchFamily="34" charset="0"/>
                <a:cs typeface="Times New Roman" panose="02020603050405020304" pitchFamily="18" charset="0"/>
              </a:rPr>
              <a:t>What routines and processes might you put in place?</a:t>
            </a:r>
          </a:p>
          <a:p>
            <a:pPr marL="218440" marR="0">
              <a:spcBef>
                <a:spcPts val="0"/>
              </a:spcBef>
              <a:spcAft>
                <a:spcPts val="0"/>
              </a:spcAft>
            </a:pPr>
            <a:endParaRPr lang="en-US" sz="1800" kern="100" dirty="0">
              <a:effectLst/>
              <a:latin typeface="Avenir Book"/>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CB5B13-12D1-444A-AB52-571BBC652F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44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844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Let’s Loop back to phases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21844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Remember that everyone might not be at the same place…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21844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 ----</a:t>
            </a:r>
          </a:p>
          <a:p>
            <a:pPr marL="21844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venir Book"/>
                <a:ea typeface="Calibri" panose="020F0502020204030204" pitchFamily="34" charset="0"/>
                <a:cs typeface="Times New Roman" panose="02020603050405020304" pitchFamily="18" charset="0"/>
              </a:rPr>
              <a:t>the month scale may shift, depending on our new teachers’ start date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21844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21844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Be on the lookout for your late hires and how you are prioritizing the same welcome and support no matter when they start</a:t>
            </a:r>
          </a:p>
          <a:p>
            <a:pPr marL="218440" marR="0">
              <a:spcBef>
                <a:spcPts val="0"/>
              </a:spcBef>
              <a:spcAft>
                <a:spcPts val="0"/>
              </a:spcAft>
            </a:pPr>
            <a:r>
              <a:rPr lang="en-US" sz="1200" kern="100" dirty="0">
                <a:effectLst/>
                <a:latin typeface="Avenir Book"/>
                <a:ea typeface="Calibri" panose="020F0502020204030204" pitchFamily="34" charset="0"/>
                <a:cs typeface="Times New Roman" panose="02020603050405020304" pitchFamily="18" charset="0"/>
              </a:rPr>
              <a:t>How do you capture what happens at your new teacher orientation so that any new hire has a similar opportunity?</a:t>
            </a:r>
          </a:p>
          <a:p>
            <a:pPr marL="218440" marR="0">
              <a:spcBef>
                <a:spcPts val="0"/>
              </a:spcBef>
              <a:spcAft>
                <a:spcPts val="0"/>
              </a:spcAft>
            </a:pPr>
            <a:endParaRPr lang="en-US" sz="1200" kern="100" dirty="0">
              <a:effectLst/>
              <a:latin typeface="Avenir Book"/>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0AA263-1171-9842-B289-9FFD58BD19DC}" type="slidenum">
              <a:rPr lang="en-US" smtClean="0"/>
              <a:t>33</a:t>
            </a:fld>
            <a:endParaRPr lang="en-US"/>
          </a:p>
        </p:txBody>
      </p:sp>
    </p:spTree>
    <p:extLst>
      <p:ext uri="{BB962C8B-B14F-4D97-AF65-F5344CB8AC3E}">
        <p14:creationId xmlns:p14="http://schemas.microsoft.com/office/powerpoint/2010/main" val="1356190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a:spcBef>
                <a:spcPts val="0"/>
              </a:spcBef>
              <a:spcAft>
                <a:spcPts val="0"/>
              </a:spcAft>
              <a:buFont typeface="Monotype Sorts"/>
              <a:buNone/>
            </a:pPr>
            <a:r>
              <a:rPr lang="en-US" sz="1800" kern="100" dirty="0">
                <a:effectLst/>
                <a:latin typeface="Avenir Book"/>
                <a:ea typeface="Calibri" panose="020F0502020204030204" pitchFamily="34" charset="0"/>
                <a:cs typeface="Times New Roman" panose="02020603050405020304" pitchFamily="18" charset="0"/>
              </a:rPr>
              <a:t>we get in this groove by</a:t>
            </a:r>
          </a:p>
          <a:p>
            <a:pPr marL="0" marR="0" lvl="0" indent="0" algn="l">
              <a:spcBef>
                <a:spcPts val="0"/>
              </a:spcBef>
              <a:spcAft>
                <a:spcPts val="0"/>
              </a:spcAft>
              <a:buFont typeface="Monotype Sorts"/>
              <a:buNone/>
            </a:pPr>
            <a:r>
              <a:rPr lang="en-US" sz="1800" kern="100" dirty="0">
                <a:effectLst/>
                <a:latin typeface="Avenir Book"/>
                <a:ea typeface="Calibri" panose="020F0502020204030204" pitchFamily="34" charset="0"/>
                <a:cs typeface="Times New Roman" panose="02020603050405020304" pitchFamily="18" charset="0"/>
              </a:rPr>
              <a:t>revisiting, prioritizing, simplifying, and focusing</a:t>
            </a:r>
          </a:p>
          <a:p>
            <a:pPr marL="0" marR="0" lvl="0" indent="0" algn="l">
              <a:spcBef>
                <a:spcPts val="0"/>
              </a:spcBef>
              <a:spcAft>
                <a:spcPts val="0"/>
              </a:spcAft>
              <a:buFont typeface="Monotype Sorts"/>
              <a:buNone/>
            </a:pPr>
            <a:r>
              <a:rPr lang="en-US" sz="1800" kern="100" dirty="0">
                <a:effectLst/>
                <a:latin typeface="Avenir Book"/>
                <a:ea typeface="Calibri" panose="020F0502020204030204" pitchFamily="34" charset="0"/>
                <a:cs typeface="Times New Roman" panose="02020603050405020304" pitchFamily="18" charset="0"/>
              </a:rPr>
              <a:t>--</a:t>
            </a:r>
          </a:p>
          <a:p>
            <a:pPr marL="0" marR="0" lvl="0" indent="0" algn="l">
              <a:spcBef>
                <a:spcPts val="0"/>
              </a:spcBef>
              <a:spcAft>
                <a:spcPts val="0"/>
              </a:spcAft>
              <a:buFont typeface="Monotype Sorts"/>
              <a:buNone/>
            </a:pPr>
            <a:r>
              <a:rPr lang="en-US" sz="1800" kern="100" dirty="0">
                <a:effectLst/>
                <a:latin typeface="Avenir Book"/>
                <a:ea typeface="Calibri" panose="020F0502020204030204" pitchFamily="34" charset="0"/>
                <a:cs typeface="Times New Roman" panose="02020603050405020304" pitchFamily="18" charset="0"/>
              </a:rPr>
              <a:t>our routines</a:t>
            </a:r>
          </a:p>
          <a:p>
            <a:pPr marL="0" marR="0" lvl="0" indent="0" algn="l">
              <a:spcBef>
                <a:spcPts val="0"/>
              </a:spcBef>
              <a:spcAft>
                <a:spcPts val="0"/>
              </a:spcAft>
              <a:buFont typeface="Monotype Sorts"/>
              <a:buNone/>
            </a:pPr>
            <a:endParaRPr lang="en-US" sz="1800" kern="100" dirty="0">
              <a:effectLst/>
              <a:latin typeface="Avenir Book"/>
              <a:ea typeface="Calibri" panose="020F0502020204030204" pitchFamily="34" charset="0"/>
              <a:cs typeface="Times New Roman" panose="02020603050405020304" pitchFamily="18" charset="0"/>
            </a:endParaRPr>
          </a:p>
          <a:p>
            <a:pPr marL="0" marR="0" lvl="0" indent="0" algn="l">
              <a:spcBef>
                <a:spcPts val="0"/>
              </a:spcBef>
              <a:spcAft>
                <a:spcPts val="0"/>
              </a:spcAft>
              <a:buFont typeface="Monotype Sorts"/>
              <a:buNone/>
            </a:pPr>
            <a:r>
              <a:rPr lang="en-US" sz="1800" kern="100" dirty="0">
                <a:effectLst/>
                <a:latin typeface="Avenir Book"/>
                <a:ea typeface="Calibri" panose="020F0502020204030204" pitchFamily="34" charset="0"/>
                <a:cs typeface="Times New Roman" panose="02020603050405020304" pitchFamily="18" charset="0"/>
              </a:rPr>
              <a:t>And this includes our leaders at both the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pPr>
            <a:r>
              <a:rPr lang="en-US" sz="1800" kern="100" dirty="0">
                <a:effectLst/>
                <a:latin typeface="Avenir Book"/>
                <a:ea typeface="Calibri" panose="020F0502020204030204" pitchFamily="34" charset="0"/>
                <a:cs typeface="Times New Roman" panose="02020603050405020304" pitchFamily="18" charset="0"/>
              </a:rPr>
              <a:t>district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pPr>
            <a:r>
              <a:rPr lang="en-US" sz="1800" kern="100" dirty="0">
                <a:effectLst/>
                <a:latin typeface="Avenir Book"/>
                <a:ea typeface="Calibri" panose="020F0502020204030204" pitchFamily="34" charset="0"/>
                <a:cs typeface="Times New Roman" panose="02020603050405020304" pitchFamily="18" charset="0"/>
              </a:rPr>
              <a:t>campus</a:t>
            </a:r>
          </a:p>
          <a:p>
            <a:pPr marL="0" marR="0" lvl="0" indent="0" algn="l">
              <a:spcBef>
                <a:spcPts val="0"/>
              </a:spcBef>
              <a:spcAft>
                <a:spcPts val="0"/>
              </a:spcAft>
              <a:buFont typeface="Symbol" panose="05050102010706020507" pitchFamily="18" charset="2"/>
              <a:buNone/>
            </a:pPr>
            <a:r>
              <a:rPr lang="en-US" sz="1800" kern="100" dirty="0">
                <a:effectLst/>
                <a:latin typeface="Avenir Book"/>
                <a:ea typeface="Calibri" panose="020F0502020204030204" pitchFamily="34" charset="0"/>
                <a:cs typeface="Times New Roman" panose="02020603050405020304" pitchFamily="18" charset="0"/>
              </a:rPr>
              <a:t>Our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dirty="0">
                <a:effectLst/>
                <a:latin typeface="Avenir Book"/>
                <a:ea typeface="Calibri" panose="020F0502020204030204" pitchFamily="34" charset="0"/>
                <a:cs typeface="Times New Roman" panose="02020603050405020304" pitchFamily="18" charset="0"/>
              </a:rPr>
              <a:t>mentors and </a:t>
            </a:r>
            <a:endParaRPr lang="en-US" sz="1800" dirty="0"/>
          </a:p>
          <a:p>
            <a:pPr marL="342900" marR="0" lvl="0" indent="-342900" algn="l">
              <a:spcBef>
                <a:spcPts val="0"/>
              </a:spcBef>
              <a:spcAft>
                <a:spcPts val="0"/>
              </a:spcAft>
              <a:buFont typeface="Symbol" panose="05050102010706020507" pitchFamily="18" charset="2"/>
              <a:buChar char=""/>
            </a:pPr>
            <a:r>
              <a:rPr lang="en-US" sz="1800" kern="100" dirty="0">
                <a:effectLst/>
                <a:latin typeface="Avenir Book"/>
                <a:ea typeface="Calibri" panose="020F0502020204030204" pitchFamily="34" charset="0"/>
                <a:cs typeface="Times New Roman" panose="02020603050405020304" pitchFamily="18" charset="0"/>
              </a:rPr>
              <a:t>new to profession teachers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CB5B13-12D1-444A-AB52-571BBC652F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457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8440" marR="0">
              <a:spcBef>
                <a:spcPts val="0"/>
              </a:spcBef>
              <a:spcAft>
                <a:spcPts val="0"/>
              </a:spcAft>
            </a:pPr>
            <a:r>
              <a:rPr lang="en-US" sz="1800" dirty="0">
                <a:effectLst/>
                <a:latin typeface="Avenir Book"/>
                <a:ea typeface="Calibri" panose="020F0502020204030204" pitchFamily="34" charset="0"/>
                <a:cs typeface="Times New Roman" panose="02020603050405020304" pitchFamily="18" charset="0"/>
              </a:rPr>
              <a:t>let’s take care of business</a:t>
            </a:r>
          </a:p>
          <a:p>
            <a:pPr marL="218440" marR="0">
              <a:spcBef>
                <a:spcPts val="0"/>
              </a:spcBef>
              <a:spcAft>
                <a:spcPts val="0"/>
              </a:spcAft>
            </a:pPr>
            <a:endParaRPr lang="en-US" sz="1800" dirty="0">
              <a:effectLst/>
              <a:latin typeface="Avenir Book"/>
              <a:ea typeface="Calibri" panose="020F0502020204030204" pitchFamily="34" charset="0"/>
              <a:cs typeface="Times New Roman" panose="02020603050405020304" pitchFamily="18" charset="0"/>
            </a:endParaRPr>
          </a:p>
          <a:p>
            <a:pPr marL="218440" marR="0">
              <a:spcBef>
                <a:spcPts val="0"/>
              </a:spcBef>
              <a:spcAft>
                <a:spcPts val="0"/>
              </a:spcAft>
            </a:pPr>
            <a:r>
              <a:rPr lang="en-US" sz="1800" dirty="0">
                <a:effectLst/>
                <a:latin typeface="Avenir Book"/>
                <a:ea typeface="Calibri" panose="020F0502020204030204" pitchFamily="34" charset="0"/>
                <a:cs typeface="Times New Roman" panose="02020603050405020304" pitchFamily="18" charset="0"/>
              </a:rPr>
              <a:t>The question is often….how will we use our funding resources to maximize student learning? </a:t>
            </a:r>
          </a:p>
          <a:p>
            <a:pPr marL="218440" marR="0">
              <a:spcBef>
                <a:spcPts val="0"/>
              </a:spcBef>
              <a:spcAft>
                <a:spcPts val="0"/>
              </a:spcAft>
            </a:pPr>
            <a:endParaRPr lang="en-US" sz="1800" dirty="0">
              <a:effectLst/>
              <a:latin typeface="Avenir Book"/>
              <a:ea typeface="Calibri" panose="020F0502020204030204" pitchFamily="34" charset="0"/>
              <a:cs typeface="Times New Roman" panose="02020603050405020304" pitchFamily="18" charset="0"/>
            </a:endParaRPr>
          </a:p>
          <a:p>
            <a:pPr marL="218440" marR="0">
              <a:spcBef>
                <a:spcPts val="0"/>
              </a:spcBef>
              <a:spcAft>
                <a:spcPts val="0"/>
              </a:spcAft>
            </a:pPr>
            <a:r>
              <a:rPr lang="en-US" sz="1800" dirty="0">
                <a:effectLst/>
                <a:latin typeface="Avenir Book"/>
                <a:ea typeface="Calibri" panose="020F0502020204030204" pitchFamily="34" charset="0"/>
                <a:cs typeface="Times New Roman" panose="02020603050405020304" pitchFamily="18" charset="0"/>
              </a:rPr>
              <a:t>and in our instance make sure our new teachers are supported, elevated and retained so that we maximize student learning? </a:t>
            </a:r>
            <a:endParaRPr lang="en-US" sz="1200" dirty="0">
              <a:effectLst/>
              <a:latin typeface="Avenir Book"/>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0AA263-1171-9842-B289-9FFD58BD19DC}" type="slidenum">
              <a:rPr lang="en-US" smtClean="0"/>
              <a:t>35</a:t>
            </a:fld>
            <a:endParaRPr lang="en-US"/>
          </a:p>
        </p:txBody>
      </p:sp>
    </p:spTree>
    <p:extLst>
      <p:ext uri="{BB962C8B-B14F-4D97-AF65-F5344CB8AC3E}">
        <p14:creationId xmlns:p14="http://schemas.microsoft.com/office/powerpoint/2010/main" val="1416779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8440" marR="0">
              <a:spcBef>
                <a:spcPts val="0"/>
              </a:spcBef>
              <a:spcAft>
                <a:spcPts val="0"/>
              </a:spcAft>
            </a:pPr>
            <a:r>
              <a:rPr lang="en-US" sz="1200" dirty="0">
                <a:effectLst/>
                <a:latin typeface="Avenir Book"/>
                <a:ea typeface="Calibri" panose="020F0502020204030204" pitchFamily="34" charset="0"/>
                <a:cs typeface="Times New Roman" panose="02020603050405020304" pitchFamily="18" charset="0"/>
              </a:rPr>
              <a:t>To truly prioritize new teacher induction, it may take resources like books or professional learning or resources like time – you may want sub coverage for new teachers to observe mentors…or you might consider offering Stipends for mentors.</a:t>
            </a:r>
          </a:p>
          <a:p>
            <a:pPr marL="21844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venir Book"/>
                <a:ea typeface="Calibri" panose="020F0502020204030204" pitchFamily="34" charset="0"/>
                <a:cs typeface="Times New Roman" panose="02020603050405020304" pitchFamily="18" charset="0"/>
              </a:rPr>
              <a:t>for these reasons,</a:t>
            </a:r>
          </a:p>
          <a:p>
            <a:pPr marL="21844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venir Book"/>
                <a:ea typeface="Calibri" panose="020F0502020204030204" pitchFamily="34" charset="0"/>
                <a:cs typeface="Times New Roman" panose="02020603050405020304" pitchFamily="18" charset="0"/>
              </a:rPr>
              <a:t>Being informed of the sources of funding that can be used to support new teacher induction and mentors, is essential…</a:t>
            </a:r>
          </a:p>
          <a:p>
            <a:pPr marL="21844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venir Book"/>
                <a:ea typeface="Calibri" panose="020F0502020204030204" pitchFamily="34" charset="0"/>
                <a:cs typeface="Times New Roman" panose="02020603050405020304" pitchFamily="18" charset="0"/>
              </a:rPr>
              <a:t>--</a:t>
            </a:r>
          </a:p>
          <a:p>
            <a:pPr marL="21844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venir Book"/>
                <a:ea typeface="Calibri" panose="020F0502020204030204" pitchFamily="34" charset="0"/>
                <a:cs typeface="Times New Roman" panose="02020603050405020304" pitchFamily="18" charset="0"/>
              </a:rPr>
              <a:t>if you have remaining ESSER III funds for services like professional development</a:t>
            </a:r>
          </a:p>
          <a:p>
            <a:pPr marL="218440" marR="0">
              <a:spcBef>
                <a:spcPts val="0"/>
              </a:spcBef>
              <a:spcAft>
                <a:spcPts val="0"/>
              </a:spcAft>
            </a:pPr>
            <a:r>
              <a:rPr lang="en-US" sz="1200" dirty="0">
                <a:effectLst/>
                <a:latin typeface="Avenir Book"/>
                <a:ea typeface="Calibri" panose="020F0502020204030204" pitchFamily="34" charset="0"/>
                <a:cs typeface="Times New Roman" panose="02020603050405020304" pitchFamily="18" charset="0"/>
              </a:rPr>
              <a:t>, you might be able to use those and look into the opportunities you might have with funding like Title II for teacher </a:t>
            </a:r>
            <a:r>
              <a:rPr lang="en-US" sz="1200" dirty="0" err="1">
                <a:effectLst/>
                <a:latin typeface="Avenir Book"/>
                <a:ea typeface="Calibri" panose="020F0502020204030204" pitchFamily="34" charset="0"/>
                <a:cs typeface="Times New Roman" panose="02020603050405020304" pitchFamily="18" charset="0"/>
              </a:rPr>
              <a:t>inducation</a:t>
            </a:r>
            <a:r>
              <a:rPr lang="en-US" sz="1200" dirty="0">
                <a:effectLst/>
                <a:latin typeface="Avenir Book"/>
                <a:ea typeface="Calibri" panose="020F0502020204030204" pitchFamily="34" charset="0"/>
                <a:cs typeface="Times New Roman" panose="02020603050405020304" pitchFamily="18" charset="0"/>
              </a:rPr>
              <a:t>.</a:t>
            </a:r>
          </a:p>
          <a:p>
            <a:pPr marL="218440" marR="0">
              <a:spcBef>
                <a:spcPts val="0"/>
              </a:spcBef>
              <a:spcAft>
                <a:spcPts val="0"/>
              </a:spcAft>
            </a:pPr>
            <a:endParaRPr lang="en-US" sz="1200" dirty="0">
              <a:effectLst/>
              <a:latin typeface="Avenir Book"/>
              <a:ea typeface="Calibri" panose="020F0502020204030204" pitchFamily="34" charset="0"/>
              <a:cs typeface="Times New Roman" panose="02020603050405020304" pitchFamily="18" charset="0"/>
            </a:endParaRPr>
          </a:p>
          <a:p>
            <a:pPr marL="218440" marR="0">
              <a:spcBef>
                <a:spcPts val="0"/>
              </a:spcBef>
              <a:spcAft>
                <a:spcPts val="0"/>
              </a:spcAft>
            </a:pPr>
            <a:r>
              <a:rPr lang="en-US" sz="1200" dirty="0">
                <a:effectLst/>
                <a:latin typeface="Avenir Book"/>
                <a:ea typeface="Calibri" panose="020F0502020204030204" pitchFamily="34" charset="0"/>
                <a:cs typeface="Times New Roman" panose="02020603050405020304" pitchFamily="18" charset="0"/>
              </a:rPr>
              <a:t>Whatever you do…</a:t>
            </a:r>
          </a:p>
          <a:p>
            <a:pPr marL="218440" marR="0">
              <a:spcBef>
                <a:spcPts val="0"/>
              </a:spcBef>
              <a:spcAft>
                <a:spcPts val="0"/>
              </a:spcAft>
            </a:pPr>
            <a:r>
              <a:rPr lang="en-US" sz="1200" dirty="0">
                <a:effectLst/>
                <a:latin typeface="Avenir Book"/>
                <a:ea typeface="Calibri" panose="020F0502020204030204" pitchFamily="34" charset="0"/>
                <a:cs typeface="Times New Roman" panose="02020603050405020304" pitchFamily="18" charset="0"/>
              </a:rPr>
              <a:t>----</a:t>
            </a:r>
          </a:p>
          <a:p>
            <a:pPr marL="218440" marR="0">
              <a:spcBef>
                <a:spcPts val="0"/>
              </a:spcBef>
              <a:spcAft>
                <a:spcPts val="0"/>
              </a:spcAft>
            </a:pPr>
            <a:r>
              <a:rPr lang="en-US" sz="1200" dirty="0">
                <a:effectLst/>
                <a:latin typeface="Avenir Book"/>
                <a:ea typeface="Calibri" panose="020F0502020204030204" pitchFamily="34" charset="0"/>
                <a:cs typeface="Times New Roman" panose="02020603050405020304" pitchFamily="18" charset="0"/>
              </a:rPr>
              <a:t>remember to prioritize new teacher support!</a:t>
            </a:r>
          </a:p>
          <a:p>
            <a:pPr marL="218440" marR="0">
              <a:spcBef>
                <a:spcPts val="0"/>
              </a:spcBef>
              <a:spcAft>
                <a:spcPts val="0"/>
              </a:spcAft>
            </a:pPr>
            <a:endParaRPr lang="en-US" sz="1200" dirty="0">
              <a:effectLst/>
              <a:latin typeface="Avenir Book"/>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0AA263-1171-9842-B289-9FFD58BD19DC}" type="slidenum">
              <a:rPr lang="en-US" smtClean="0"/>
              <a:t>36</a:t>
            </a:fld>
            <a:endParaRPr lang="en-US"/>
          </a:p>
        </p:txBody>
      </p:sp>
    </p:spTree>
    <p:extLst>
      <p:ext uri="{BB962C8B-B14F-4D97-AF65-F5344CB8AC3E}">
        <p14:creationId xmlns:p14="http://schemas.microsoft.com/office/powerpoint/2010/main" val="9415475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brief time today, I hope that you have found some ‘do’s that you are excited to bring to your planning for new teacher induction.</a:t>
            </a:r>
          </a:p>
          <a:p>
            <a:endParaRPr lang="en-US" dirty="0"/>
          </a:p>
          <a:p>
            <a:r>
              <a:rPr lang="en-US" dirty="0"/>
              <a:t>remember to bring in your partners in the work and prioritize these vital teachers for our profession and for our students.</a:t>
            </a:r>
          </a:p>
          <a:p>
            <a:endParaRPr lang="en-US" dirty="0"/>
          </a:p>
          <a:p>
            <a:endParaRPr lang="en-US" dirty="0"/>
          </a:p>
          <a:p>
            <a:r>
              <a:rPr lang="en-US" dirty="0"/>
              <a:t>Now that we’ve stepped through ideas….how are you approaching this time of year?</a:t>
            </a:r>
          </a:p>
          <a:p>
            <a:r>
              <a:rPr lang="en-US" dirty="0"/>
              <a:t>Anticipation</a:t>
            </a:r>
          </a:p>
          <a:p>
            <a:r>
              <a:rPr lang="en-US" dirty="0"/>
              <a:t>survival?</a:t>
            </a:r>
          </a:p>
          <a:p>
            <a:r>
              <a:rPr lang="en-US" dirty="0"/>
              <a:t>disillusionment</a:t>
            </a:r>
          </a:p>
          <a:p>
            <a:r>
              <a:rPr lang="en-US" dirty="0"/>
              <a:t>rejuvenation</a:t>
            </a:r>
          </a:p>
          <a:p>
            <a:r>
              <a:rPr lang="en-US" dirty="0"/>
              <a:t>reflection</a:t>
            </a:r>
          </a:p>
          <a:p>
            <a:endParaRPr lang="en-US" dirty="0"/>
          </a:p>
          <a:p>
            <a:r>
              <a:rPr lang="en-US" dirty="0"/>
              <a:t>know that, like new teachers, you will move along the graph at different times, but it is worth it!!!</a:t>
            </a:r>
          </a:p>
        </p:txBody>
      </p:sp>
      <p:sp>
        <p:nvSpPr>
          <p:cNvPr id="4" name="Slide Number Placeholder 3"/>
          <p:cNvSpPr>
            <a:spLocks noGrp="1"/>
          </p:cNvSpPr>
          <p:nvPr>
            <p:ph type="sldNum" sz="quarter" idx="5"/>
          </p:nvPr>
        </p:nvSpPr>
        <p:spPr/>
        <p:txBody>
          <a:bodyPr/>
          <a:lstStyle/>
          <a:p>
            <a:fld id="{F50AA263-1171-9842-B289-9FFD58BD19DC}" type="slidenum">
              <a:rPr lang="en-US" smtClean="0"/>
              <a:t>37</a:t>
            </a:fld>
            <a:endParaRPr lang="en-US"/>
          </a:p>
        </p:txBody>
      </p:sp>
    </p:spTree>
    <p:extLst>
      <p:ext uri="{BB962C8B-B14F-4D97-AF65-F5344CB8AC3E}">
        <p14:creationId xmlns:p14="http://schemas.microsoft.com/office/powerpoint/2010/main" val="21717179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A35C8-D45A-42D7-248C-8AB97CC58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B57D0-2158-9B2E-5484-40DBEA6471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1EFF1-37CE-23FE-80B5-448CC6FF21E6}"/>
              </a:ext>
            </a:extLst>
          </p:cNvPr>
          <p:cNvSpPr>
            <a:spLocks noGrp="1"/>
          </p:cNvSpPr>
          <p:nvPr>
            <p:ph type="body" idx="1"/>
          </p:nvPr>
        </p:nvSpPr>
        <p:spPr/>
        <p:txBody>
          <a:bodyPr/>
          <a:lstStyle/>
          <a:p>
            <a:r>
              <a:rPr lang="en-US" dirty="0"/>
              <a:t>And we can all agree that supporting new teachers</a:t>
            </a:r>
          </a:p>
        </p:txBody>
      </p:sp>
      <p:sp>
        <p:nvSpPr>
          <p:cNvPr id="4" name="Slide Number Placeholder 3">
            <a:extLst>
              <a:ext uri="{FF2B5EF4-FFF2-40B4-BE49-F238E27FC236}">
                <a16:creationId xmlns:a16="http://schemas.microsoft.com/office/drawing/2014/main" id="{59E0804D-26E7-249E-2E34-AA08AD1D2F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AA263-1171-9842-B289-9FFD58BD19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1369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what we do!</a:t>
            </a:r>
          </a:p>
        </p:txBody>
      </p:sp>
      <p:sp>
        <p:nvSpPr>
          <p:cNvPr id="4" name="Slide Number Placeholder 3"/>
          <p:cNvSpPr>
            <a:spLocks noGrp="1"/>
          </p:cNvSpPr>
          <p:nvPr>
            <p:ph type="sldNum" sz="quarter" idx="5"/>
          </p:nvPr>
        </p:nvSpPr>
        <p:spPr/>
        <p:txBody>
          <a:bodyPr/>
          <a:lstStyle/>
          <a:p>
            <a:fld id="{F50AA263-1171-9842-B289-9FFD58BD19DC}" type="slidenum">
              <a:rPr lang="en-US" smtClean="0"/>
              <a:t>39</a:t>
            </a:fld>
            <a:endParaRPr lang="en-US"/>
          </a:p>
        </p:txBody>
      </p:sp>
    </p:spTree>
    <p:extLst>
      <p:ext uri="{BB962C8B-B14F-4D97-AF65-F5344CB8AC3E}">
        <p14:creationId xmlns:p14="http://schemas.microsoft.com/office/powerpoint/2010/main" val="3522171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Supporting new teachers, ITS WHAT WE DO!</a:t>
            </a:r>
          </a:p>
          <a:p>
            <a:endParaRPr lang="en-US" dirty="0"/>
          </a:p>
          <a:p>
            <a:r>
              <a:rPr lang="en-US" dirty="0"/>
              <a:t>You all know that as we think about the current climate in education…we have to acknowledge that NOW more than ever, we need a solid plan for:</a:t>
            </a:r>
          </a:p>
          <a:p>
            <a:pPr marL="171450" indent="-171450">
              <a:buFont typeface="Arial" panose="020B0604020202020204" pitchFamily="34" charset="0"/>
              <a:buChar char="•"/>
            </a:pPr>
            <a:r>
              <a:rPr lang="en-US" dirty="0"/>
              <a:t>supporting and growing our new-to-profession teachers </a:t>
            </a:r>
          </a:p>
          <a:p>
            <a:pPr marL="171450" indent="-171450">
              <a:buFont typeface="Arial" panose="020B0604020202020204" pitchFamily="34" charset="0"/>
              <a:buChar char="•"/>
            </a:pPr>
            <a:r>
              <a:rPr lang="en-US" dirty="0"/>
              <a:t>while simultaneously planning for ways to build the capacity of our mentors, of campus leaders, and of our district systems and leadership</a:t>
            </a:r>
          </a:p>
          <a:p>
            <a:endParaRPr lang="en-US" dirty="0"/>
          </a:p>
          <a:p>
            <a:r>
              <a:rPr lang="en-US" dirty="0"/>
              <a:t>Supporting new teachers, ITS WHAT WE DO!</a:t>
            </a:r>
          </a:p>
          <a:p>
            <a:r>
              <a:rPr lang="en-US" dirty="0">
                <a:hlinkClick r:id="rId3"/>
              </a:rPr>
              <a:t>link: planning with lead4ward for the 2024-25 school year – lead4ward</a:t>
            </a:r>
            <a:endParaRPr lang="en-US" dirty="0"/>
          </a:p>
          <a:p>
            <a:endParaRPr lang="en-US" dirty="0"/>
          </a:p>
          <a:p>
            <a:r>
              <a:rPr lang="en-US" dirty="0"/>
              <a:t>Like our other sessions, you will find these slides along with a helpful planning document on the link that Stephanie shared in the chat. </a:t>
            </a:r>
          </a:p>
          <a:p>
            <a:r>
              <a:rPr lang="en-US" dirty="0"/>
              <a:t>--</a:t>
            </a:r>
          </a:p>
          <a:p>
            <a:r>
              <a:rPr lang="en-US" dirty="0"/>
              <a:t>As you get acclimated to this planning document, let’s take a look at each section or column…</a:t>
            </a:r>
          </a:p>
        </p:txBody>
      </p:sp>
      <p:sp>
        <p:nvSpPr>
          <p:cNvPr id="4" name="Slide Number Placeholder 3"/>
          <p:cNvSpPr>
            <a:spLocks noGrp="1"/>
          </p:cNvSpPr>
          <p:nvPr>
            <p:ph type="sldNum" sz="quarter" idx="5"/>
          </p:nvPr>
        </p:nvSpPr>
        <p:spPr/>
        <p:txBody>
          <a:bodyPr/>
          <a:lstStyle/>
          <a:p>
            <a:fld id="{F50AA263-1171-9842-B289-9FFD58BD19DC}" type="slidenum">
              <a:rPr lang="en-US" smtClean="0"/>
              <a:t>4</a:t>
            </a:fld>
            <a:endParaRPr lang="en-US"/>
          </a:p>
        </p:txBody>
      </p:sp>
    </p:spTree>
    <p:extLst>
      <p:ext uri="{BB962C8B-B14F-4D97-AF65-F5344CB8AC3E}">
        <p14:creationId xmlns:p14="http://schemas.microsoft.com/office/powerpoint/2010/main" val="38534536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supporting you….</a:t>
            </a:r>
          </a:p>
          <a:p>
            <a:r>
              <a:rPr lang="en-US" dirty="0"/>
              <a:t>it’s what Stephanie and I are here to do!</a:t>
            </a:r>
          </a:p>
          <a:p>
            <a:endParaRPr lang="en-US" dirty="0"/>
          </a:p>
          <a:p>
            <a:r>
              <a:rPr lang="en-US" dirty="0"/>
              <a:t>Feel free to reach out to either of us or our general info email and we would love to connect with you and support you in this work!</a:t>
            </a:r>
          </a:p>
        </p:txBody>
      </p:sp>
      <p:sp>
        <p:nvSpPr>
          <p:cNvPr id="4" name="Slide Number Placeholder 3"/>
          <p:cNvSpPr>
            <a:spLocks noGrp="1"/>
          </p:cNvSpPr>
          <p:nvPr>
            <p:ph type="sldNum" sz="quarter" idx="5"/>
          </p:nvPr>
        </p:nvSpPr>
        <p:spPr/>
        <p:txBody>
          <a:bodyPr/>
          <a:lstStyle/>
          <a:p>
            <a:fld id="{F50AA263-1171-9842-B289-9FFD58BD19DC}" type="slidenum">
              <a:rPr lang="en-US" smtClean="0"/>
              <a:t>40</a:t>
            </a:fld>
            <a:endParaRPr lang="en-US"/>
          </a:p>
        </p:txBody>
      </p:sp>
    </p:spTree>
    <p:extLst>
      <p:ext uri="{BB962C8B-B14F-4D97-AF65-F5344CB8AC3E}">
        <p14:creationId xmlns:p14="http://schemas.microsoft.com/office/powerpoint/2010/main" val="2283248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It’s – we’ll focus on what aspects of planning we will need to consider when we think about new teacher support…</a:t>
            </a:r>
          </a:p>
          <a:p>
            <a:endParaRPr lang="en-US" dirty="0"/>
          </a:p>
          <a:p>
            <a:pPr marL="342900" marR="0" lvl="0" indent="-342900" algn="l" defTabSz="457200" rtl="0" eaLnBrk="1" fontAlgn="auto" latinLnBrk="0" hangingPunct="1">
              <a:lnSpc>
                <a:spcPct val="90000"/>
              </a:lnSpc>
              <a:spcBef>
                <a:spcPts val="0"/>
              </a:spcBef>
              <a:spcAft>
                <a:spcPts val="0"/>
              </a:spcAft>
              <a:buClrTx/>
              <a:buSzTx/>
              <a:buFont typeface="Arial" charset="0"/>
              <a:buChar char="•"/>
              <a:tabLst/>
              <a:defRPr/>
            </a:pPr>
            <a:r>
              <a:rPr lang="en-US" altLang="en-US" sz="1200" dirty="0">
                <a:solidFill>
                  <a:schemeClr val="accent6"/>
                </a:solidFill>
                <a:latin typeface="Century Gothic" panose="020B0502020202020204" pitchFamily="34" charset="0"/>
                <a:ea typeface="Calibri" charset="0"/>
                <a:cs typeface="Calibri" charset="0"/>
              </a:rPr>
              <a:t>looking back </a:t>
            </a:r>
            <a:r>
              <a:rPr lang="en-US" altLang="en-US" sz="1200" dirty="0">
                <a:solidFill>
                  <a:schemeClr val="bg1">
                    <a:lumMod val="50000"/>
                  </a:schemeClr>
                </a:solidFill>
                <a:latin typeface="Century Gothic" panose="020B0502020202020204" pitchFamily="34" charset="0"/>
                <a:ea typeface="Calibri" charset="0"/>
                <a:cs typeface="Calibri" charset="0"/>
              </a:rPr>
              <a:t>|</a:t>
            </a:r>
            <a:r>
              <a:rPr lang="en-US" altLang="en-US" sz="1200" dirty="0">
                <a:solidFill>
                  <a:srgbClr val="0063C2"/>
                </a:solidFill>
                <a:latin typeface="Century Gothic" panose="020B0502020202020204" pitchFamily="34" charset="0"/>
                <a:ea typeface="Calibri" charset="0"/>
                <a:cs typeface="Calibri" charset="0"/>
              </a:rPr>
              <a:t> leading4ward</a:t>
            </a: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002060"/>
              </a:solidFill>
              <a:effectLst/>
              <a:uLnTx/>
              <a:uFillTx/>
              <a:latin typeface="Century Gothic" panose="020B0502020202020204" pitchFamily="34" charset="0"/>
              <a:ea typeface="Calibri" charset="0"/>
              <a:cs typeface="Calibri" charset="0"/>
            </a:endParaRPr>
          </a:p>
          <a:p>
            <a:pPr marL="342900" marR="0" lvl="0" indent="-342900" algn="l" defTabSz="457200" rtl="0" eaLnBrk="1" fontAlgn="auto" latinLnBrk="0" hangingPunct="1">
              <a:lnSpc>
                <a:spcPct val="90000"/>
              </a:lnSpc>
              <a:spcBef>
                <a:spcPts val="0"/>
              </a:spcBef>
              <a:spcAft>
                <a:spcPts val="0"/>
              </a:spcAft>
              <a:buClrTx/>
              <a:buSzTx/>
              <a:buFont typeface="Arial" charset="0"/>
              <a:buChar char="•"/>
              <a:tabLst/>
              <a:defRPr/>
            </a:pPr>
            <a:r>
              <a:rPr kumimoji="0" lang="en-US" altLang="en-US" sz="1200" b="0" i="0" u="none" strike="noStrike" kern="1200" cap="none" spc="0" normalizeH="0" baseline="0" noProof="0" dirty="0">
                <a:ln>
                  <a:noFill/>
                </a:ln>
                <a:solidFill>
                  <a:srgbClr val="00B0F0"/>
                </a:solidFill>
                <a:effectLst/>
                <a:uLnTx/>
                <a:uFillTx/>
                <a:latin typeface="Century Gothic" panose="020B0502020202020204" pitchFamily="34" charset="0"/>
                <a:ea typeface="Calibri" charset="0"/>
                <a:cs typeface="Calibri" charset="0"/>
              </a:rPr>
              <a:t>navigating the noise</a:t>
            </a: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002060"/>
              </a:solidFill>
              <a:effectLst/>
              <a:uLnTx/>
              <a:uFillTx/>
              <a:latin typeface="Century Gothic" panose="020B0502020202020204" pitchFamily="34" charset="0"/>
              <a:ea typeface="Calibri" charset="0"/>
              <a:cs typeface="Calibri" charset="0"/>
            </a:endParaRPr>
          </a:p>
          <a:p>
            <a:pPr marL="342900" marR="0" lvl="0" indent="-342900" algn="l" defTabSz="457200" rtl="0" eaLnBrk="1" fontAlgn="auto" latinLnBrk="0" hangingPunct="1">
              <a:lnSpc>
                <a:spcPct val="90000"/>
              </a:lnSpc>
              <a:spcBef>
                <a:spcPts val="0"/>
              </a:spcBef>
              <a:spcAft>
                <a:spcPts val="0"/>
              </a:spcAft>
              <a:buClrTx/>
              <a:buSzTx/>
              <a:buFont typeface="Arial" charset="0"/>
              <a:buChar char="•"/>
              <a:tabLst/>
              <a:defRPr/>
            </a:pPr>
            <a:r>
              <a:rPr kumimoji="0" lang="en-US" altLang="en-US" sz="1200" b="0" i="0" u="none" strike="noStrike" kern="1200" cap="none" spc="0" normalizeH="0" baseline="0" noProof="0" dirty="0">
                <a:ln>
                  <a:noFill/>
                </a:ln>
                <a:solidFill>
                  <a:srgbClr val="ED7D31"/>
                </a:solidFill>
                <a:effectLst/>
                <a:uLnTx/>
                <a:uFillTx/>
                <a:latin typeface="Century Gothic" panose="020B0502020202020204" pitchFamily="34" charset="0"/>
                <a:ea typeface="Calibri" charset="0"/>
                <a:cs typeface="Calibri" charset="0"/>
              </a:rPr>
              <a:t>launching the year</a:t>
            </a:r>
          </a:p>
          <a:p>
            <a:pPr marL="342900" marR="0" lvl="0" indent="-342900" algn="l" defTabSz="457200" rtl="0" eaLnBrk="1" fontAlgn="auto" latinLnBrk="0" hangingPunct="1">
              <a:lnSpc>
                <a:spcPct val="90000"/>
              </a:lnSpc>
              <a:spcBef>
                <a:spcPts val="0"/>
              </a:spcBef>
              <a:spcAft>
                <a:spcPts val="0"/>
              </a:spcAft>
              <a:buClrTx/>
              <a:buSzTx/>
              <a:buFont typeface="Arial" charset="0"/>
              <a:buChar char="•"/>
              <a:tabLst/>
              <a:defRPr/>
            </a:pPr>
            <a:endParaRPr lang="en-US" altLang="en-US" sz="1200" dirty="0">
              <a:solidFill>
                <a:srgbClr val="ED7D31"/>
              </a:solidFill>
              <a:latin typeface="Century Gothic" panose="020B0502020202020204" pitchFamily="34" charset="0"/>
              <a:ea typeface="Calibri" charset="0"/>
              <a:cs typeface="Calibri" charset="0"/>
            </a:endParaRPr>
          </a:p>
          <a:p>
            <a:pPr marL="342900" marR="0" lvl="0" indent="-342900" algn="l" defTabSz="457200" rtl="0" eaLnBrk="1" fontAlgn="auto" latinLnBrk="0" hangingPunct="1">
              <a:lnSpc>
                <a:spcPct val="90000"/>
              </a:lnSpc>
              <a:spcBef>
                <a:spcPts val="0"/>
              </a:spcBef>
              <a:spcAft>
                <a:spcPts val="0"/>
              </a:spcAft>
              <a:buClrTx/>
              <a:buSzTx/>
              <a:buFont typeface="Arial" charset="0"/>
              <a:buChar char="•"/>
              <a:tabLst/>
              <a:defRPr/>
            </a:pPr>
            <a:r>
              <a:rPr kumimoji="0" lang="en-US" altLang="en-US" sz="1200" b="0" i="0" u="none" strike="noStrike" kern="1200" cap="none" spc="0" normalizeH="0" baseline="0" noProof="0" dirty="0">
                <a:ln>
                  <a:noFill/>
                </a:ln>
                <a:solidFill>
                  <a:srgbClr val="AB5099"/>
                </a:solidFill>
                <a:effectLst/>
                <a:uLnTx/>
                <a:uFillTx/>
                <a:latin typeface="Century Gothic" panose="020B0502020202020204" pitchFamily="34" charset="0"/>
                <a:ea typeface="Calibri" charset="0"/>
                <a:cs typeface="Calibri" charset="0"/>
              </a:rPr>
              <a:t>nurturing the new</a:t>
            </a:r>
            <a:endParaRPr kumimoji="0" lang="en-US" altLang="en-US" sz="1200" b="0" i="0" u="none" strike="noStrike" kern="1200" cap="none" spc="0" normalizeH="0" baseline="0" noProof="0" dirty="0">
              <a:ln>
                <a:noFill/>
              </a:ln>
              <a:solidFill>
                <a:srgbClr val="92D050"/>
              </a:solidFill>
              <a:effectLst/>
              <a:uLnTx/>
              <a:uFillTx/>
              <a:latin typeface="Century Gothic" panose="020B0502020202020204" pitchFamily="34" charset="0"/>
              <a:ea typeface="Calibri" charset="0"/>
              <a:cs typeface="Calibri" charset="0"/>
            </a:endParaRPr>
          </a:p>
          <a:p>
            <a:pPr marR="0" lvl="0" algn="l" defTabSz="457200" rtl="0" eaLnBrk="1" fontAlgn="auto" latinLnBrk="0" hangingPunct="1">
              <a:lnSpc>
                <a:spcPct val="90000"/>
              </a:lnSpc>
              <a:spcBef>
                <a:spcPts val="0"/>
              </a:spcBef>
              <a:spcAft>
                <a:spcPts val="0"/>
              </a:spcAft>
              <a:buClrTx/>
              <a:buSzTx/>
              <a:tabLst/>
              <a:defRPr/>
            </a:pPr>
            <a:endParaRPr lang="en-US" altLang="en-US" sz="1200" dirty="0">
              <a:solidFill>
                <a:srgbClr val="92D050"/>
              </a:solidFill>
              <a:latin typeface="Century Gothic" panose="020B0502020202020204" pitchFamily="34" charset="0"/>
              <a:ea typeface="Calibri" charset="0"/>
              <a:cs typeface="Calibri" charset="0"/>
            </a:endParaRPr>
          </a:p>
          <a:p>
            <a:pPr marL="349250" marR="0" lvl="0" indent="-3492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chemeClr val="accent6"/>
                </a:solidFill>
                <a:effectLst/>
                <a:uLnTx/>
                <a:uFillTx/>
                <a:latin typeface="Century Gothic" panose="020B0502020202020204" pitchFamily="34" charset="0"/>
                <a:ea typeface="Calibri" charset="0"/>
                <a:cs typeface="Calibri" charset="0"/>
              </a:rPr>
              <a:t>getting in the groove</a:t>
            </a: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002060"/>
              </a:solidFill>
              <a:effectLst/>
              <a:uLnTx/>
              <a:uFillTx/>
              <a:latin typeface="Century Gothic" panose="020B0502020202020204" pitchFamily="34" charset="0"/>
              <a:ea typeface="Calibri" charset="0"/>
              <a:cs typeface="Calibri" charset="0"/>
            </a:endParaRPr>
          </a:p>
          <a:p>
            <a:pPr marL="342900" marR="0" lvl="0" indent="-342900" algn="l" defTabSz="457200" rtl="0" eaLnBrk="1" fontAlgn="auto" latinLnBrk="0" hangingPunct="1">
              <a:lnSpc>
                <a:spcPct val="90000"/>
              </a:lnSpc>
              <a:spcBef>
                <a:spcPts val="0"/>
              </a:spcBef>
              <a:spcAft>
                <a:spcPts val="0"/>
              </a:spcAft>
              <a:buClrTx/>
              <a:buSzTx/>
              <a:buFont typeface="Arial" charset="0"/>
              <a:buChar char="•"/>
              <a:tabLst/>
              <a:defRPr/>
            </a:pPr>
            <a:r>
              <a:rPr kumimoji="0" lang="en-US" altLang="en-US" sz="1200" b="0" i="0" u="none" strike="noStrike" kern="1200" cap="none" spc="0" normalizeH="0" baseline="0" noProof="0" dirty="0">
                <a:ln>
                  <a:noFill/>
                </a:ln>
                <a:solidFill>
                  <a:srgbClr val="00B0F0"/>
                </a:solidFill>
                <a:effectLst/>
                <a:uLnTx/>
                <a:uFillTx/>
                <a:latin typeface="Century Gothic" panose="020B0502020202020204" pitchFamily="34" charset="0"/>
                <a:ea typeface="Calibri" charset="0"/>
                <a:cs typeface="Calibri" charset="0"/>
              </a:rPr>
              <a:t>taking care of business</a:t>
            </a:r>
          </a:p>
          <a:p>
            <a:endParaRPr lang="en-US" dirty="0"/>
          </a:p>
          <a:p>
            <a:r>
              <a:rPr lang="en-US" dirty="0"/>
              <a:t>now for what…</a:t>
            </a:r>
          </a:p>
          <a:p>
            <a:endParaRPr lang="en-US" dirty="0"/>
          </a:p>
        </p:txBody>
      </p:sp>
      <p:sp>
        <p:nvSpPr>
          <p:cNvPr id="4" name="Slide Number Placeholder 3"/>
          <p:cNvSpPr>
            <a:spLocks noGrp="1"/>
          </p:cNvSpPr>
          <p:nvPr>
            <p:ph type="sldNum" sz="quarter" idx="5"/>
          </p:nvPr>
        </p:nvSpPr>
        <p:spPr/>
        <p:txBody>
          <a:bodyPr/>
          <a:lstStyle/>
          <a:p>
            <a:fld id="{F50AA263-1171-9842-B289-9FFD58BD19DC}" type="slidenum">
              <a:rPr lang="en-US" smtClean="0"/>
              <a:t>5</a:t>
            </a:fld>
            <a:endParaRPr lang="en-US"/>
          </a:p>
        </p:txBody>
      </p:sp>
    </p:spTree>
    <p:extLst>
      <p:ext uri="{BB962C8B-B14F-4D97-AF65-F5344CB8AC3E}">
        <p14:creationId xmlns:p14="http://schemas.microsoft.com/office/powerpoint/2010/main" val="2153950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for </a:t>
            </a:r>
            <a:r>
              <a:rPr lang="en-US" i="1" dirty="0"/>
              <a:t>what</a:t>
            </a:r>
            <a:r>
              <a:rPr lang="en-US" dirty="0"/>
              <a:t>….</a:t>
            </a:r>
          </a:p>
          <a:p>
            <a:r>
              <a:rPr lang="en-US" dirty="0"/>
              <a:t>We’ve provided some thought-provoking questions to help you to start thinking about important aspects and in this session, we’ll think about them through the lens of new teacher support and induction.</a:t>
            </a:r>
          </a:p>
        </p:txBody>
      </p:sp>
      <p:sp>
        <p:nvSpPr>
          <p:cNvPr id="4" name="Slide Number Placeholder 3"/>
          <p:cNvSpPr>
            <a:spLocks noGrp="1"/>
          </p:cNvSpPr>
          <p:nvPr>
            <p:ph type="sldNum" sz="quarter" idx="5"/>
          </p:nvPr>
        </p:nvSpPr>
        <p:spPr/>
        <p:txBody>
          <a:bodyPr/>
          <a:lstStyle/>
          <a:p>
            <a:fld id="{F50AA263-1171-9842-B289-9FFD58BD19DC}" type="slidenum">
              <a:rPr lang="en-US" smtClean="0"/>
              <a:t>6</a:t>
            </a:fld>
            <a:endParaRPr lang="en-US"/>
          </a:p>
        </p:txBody>
      </p:sp>
    </p:spTree>
    <p:extLst>
      <p:ext uri="{BB962C8B-B14F-4D97-AF65-F5344CB8AC3E}">
        <p14:creationId xmlns:p14="http://schemas.microsoft.com/office/powerpoint/2010/main" val="1933362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think of the “we” portion of this phrase, I think of the stakeholders.  Who do we need to be a part of this work, </a:t>
            </a:r>
          </a:p>
          <a:p>
            <a:r>
              <a:rPr lang="en-US" dirty="0"/>
              <a:t>who will be taking action, or participating in our decision making or experiencing the outcomes of our decisions.</a:t>
            </a:r>
          </a:p>
          <a:p>
            <a:endParaRPr lang="en-US" dirty="0"/>
          </a:p>
          <a:p>
            <a:r>
              <a:rPr lang="en-US" dirty="0"/>
              <a:t>For our work with new teachers, there are three key players…</a:t>
            </a:r>
          </a:p>
          <a:p>
            <a:pPr marL="171450" indent="-171450">
              <a:buFont typeface="Arial" panose="020B0604020202020204" pitchFamily="34" charset="0"/>
              <a:buChar char="•"/>
            </a:pPr>
            <a:r>
              <a:rPr lang="en-US" dirty="0"/>
              <a:t>leaders – both district and campus, and we recognize that this may not always be a specific title, but more of a need that you are stepping up to lead. When we say leaders, we mean anyone working to prioritize new teacher support.</a:t>
            </a:r>
          </a:p>
          <a:p>
            <a:endParaRPr lang="en-US" dirty="0"/>
          </a:p>
          <a:p>
            <a:pPr marL="171450" indent="-171450">
              <a:buFont typeface="Arial" panose="020B0604020202020204" pitchFamily="34" charset="0"/>
              <a:buChar char="•"/>
            </a:pPr>
            <a:r>
              <a:rPr lang="en-US" dirty="0"/>
              <a:t>Then we have mentors who are chosen for effective instruction, classroom management, and great classroom engagement but also, </a:t>
            </a:r>
          </a:p>
          <a:p>
            <a:pPr marL="0" indent="0">
              <a:buFont typeface="Arial" panose="020B0604020202020204" pitchFamily="34" charset="0"/>
              <a:buNone/>
            </a:pPr>
            <a:r>
              <a:rPr lang="en-US" dirty="0"/>
              <a:t>and maybe more importantly, those who WANT to mentor, who have a heart for growing others, who have the bandwidth to dedicate time and brainpower to supporting someone who is learning it all.</a:t>
            </a:r>
          </a:p>
          <a:p>
            <a:endParaRPr lang="en-US" dirty="0"/>
          </a:p>
          <a:p>
            <a:pPr marL="171450" indent="-171450">
              <a:buFont typeface="Arial" panose="020B0604020202020204" pitchFamily="34" charset="0"/>
              <a:buChar char="•"/>
            </a:pPr>
            <a:r>
              <a:rPr lang="en-US" dirty="0"/>
              <a:t>and of course, we have our new teachers - who we want to grow, we want to support, we want to retain…because all of that ultimately means our students are winning too!</a:t>
            </a:r>
          </a:p>
        </p:txBody>
      </p:sp>
      <p:sp>
        <p:nvSpPr>
          <p:cNvPr id="4" name="Slide Number Placeholder 3"/>
          <p:cNvSpPr>
            <a:spLocks noGrp="1"/>
          </p:cNvSpPr>
          <p:nvPr>
            <p:ph type="sldNum" sz="quarter" idx="5"/>
          </p:nvPr>
        </p:nvSpPr>
        <p:spPr/>
        <p:txBody>
          <a:bodyPr/>
          <a:lstStyle/>
          <a:p>
            <a:fld id="{F50AA263-1171-9842-B289-9FFD58BD19DC}" type="slidenum">
              <a:rPr lang="en-US" smtClean="0"/>
              <a:t>7</a:t>
            </a:fld>
            <a:endParaRPr lang="en-US"/>
          </a:p>
        </p:txBody>
      </p:sp>
    </p:spTree>
    <p:extLst>
      <p:ext uri="{BB962C8B-B14F-4D97-AF65-F5344CB8AC3E}">
        <p14:creationId xmlns:p14="http://schemas.microsoft.com/office/powerpoint/2010/main" val="3479338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is the </a:t>
            </a:r>
            <a:r>
              <a:rPr lang="en-US" i="1" dirty="0"/>
              <a:t>do</a:t>
            </a:r>
            <a:r>
              <a:rPr lang="en-US" dirty="0"/>
              <a:t> column….these are ideas to get you started…things you can do…items you can act on to intentionally support your newest teachers as they enter the profession of education.</a:t>
            </a:r>
          </a:p>
          <a:p>
            <a:endParaRPr lang="en-US" dirty="0">
              <a:ea typeface="Calibri"/>
              <a:cs typeface="Calibri"/>
            </a:endParaRPr>
          </a:p>
          <a:p>
            <a:r>
              <a:rPr lang="en-US" dirty="0">
                <a:hlinkClick r:id="rId3"/>
              </a:rPr>
              <a:t>This Photo</a:t>
            </a:r>
            <a:r>
              <a:rPr lang="en-US" dirty="0"/>
              <a:t> </a:t>
            </a:r>
            <a:r>
              <a:rPr lang="en-US"/>
              <a:t>by Unknown Author is licensed under </a:t>
            </a:r>
            <a:r>
              <a:rPr lang="en-US" dirty="0">
                <a:hlinkClick r:id="rId4"/>
              </a:rPr>
              <a:t>CC BY-SA</a:t>
            </a:r>
            <a:endParaRPr lang="en-US"/>
          </a:p>
        </p:txBody>
      </p:sp>
      <p:sp>
        <p:nvSpPr>
          <p:cNvPr id="4" name="Slide Number Placeholder 3"/>
          <p:cNvSpPr>
            <a:spLocks noGrp="1"/>
          </p:cNvSpPr>
          <p:nvPr>
            <p:ph type="sldNum" sz="quarter" idx="5"/>
          </p:nvPr>
        </p:nvSpPr>
        <p:spPr/>
        <p:txBody>
          <a:bodyPr/>
          <a:lstStyle/>
          <a:p>
            <a:fld id="{F50AA263-1171-9842-B289-9FFD58BD19DC}" type="slidenum">
              <a:rPr lang="en-US" smtClean="0"/>
              <a:t>8</a:t>
            </a:fld>
            <a:endParaRPr lang="en-US"/>
          </a:p>
        </p:txBody>
      </p:sp>
    </p:spTree>
    <p:extLst>
      <p:ext uri="{BB962C8B-B14F-4D97-AF65-F5344CB8AC3E}">
        <p14:creationId xmlns:p14="http://schemas.microsoft.com/office/powerpoint/2010/main" val="3356301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A35C8-D45A-42D7-248C-8AB97CC58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B57D0-2158-9B2E-5484-40DBEA6471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1EFF1-37CE-23FE-80B5-448CC6FF21E6}"/>
              </a:ext>
            </a:extLst>
          </p:cNvPr>
          <p:cNvSpPr>
            <a:spLocks noGrp="1"/>
          </p:cNvSpPr>
          <p:nvPr>
            <p:ph type="body" idx="1"/>
          </p:nvPr>
        </p:nvSpPr>
        <p:spPr/>
        <p:txBody>
          <a:bodyPr/>
          <a:lstStyle/>
          <a:p>
            <a:r>
              <a:rPr lang="en-US" dirty="0"/>
              <a:t>because supporting new teachers…</a:t>
            </a:r>
          </a:p>
        </p:txBody>
      </p:sp>
      <p:sp>
        <p:nvSpPr>
          <p:cNvPr id="4" name="Slide Number Placeholder 3">
            <a:extLst>
              <a:ext uri="{FF2B5EF4-FFF2-40B4-BE49-F238E27FC236}">
                <a16:creationId xmlns:a16="http://schemas.microsoft.com/office/drawing/2014/main" id="{59E0804D-26E7-249E-2E34-AA08AD1D2F5F}"/>
              </a:ext>
            </a:extLst>
          </p:cNvPr>
          <p:cNvSpPr>
            <a:spLocks noGrp="1"/>
          </p:cNvSpPr>
          <p:nvPr>
            <p:ph type="sldNum" sz="quarter" idx="5"/>
          </p:nvPr>
        </p:nvSpPr>
        <p:spPr/>
        <p:txBody>
          <a:bodyPr/>
          <a:lstStyle/>
          <a:p>
            <a:fld id="{F50AA263-1171-9842-B289-9FFD58BD19DC}" type="slidenum">
              <a:rPr lang="en-US" smtClean="0"/>
              <a:t>9</a:t>
            </a:fld>
            <a:endParaRPr lang="en-US"/>
          </a:p>
        </p:txBody>
      </p:sp>
    </p:spTree>
    <p:extLst>
      <p:ext uri="{BB962C8B-B14F-4D97-AF65-F5344CB8AC3E}">
        <p14:creationId xmlns:p14="http://schemas.microsoft.com/office/powerpoint/2010/main" val="1193441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lide Number Placeholder 3">
            <a:extLst>
              <a:ext uri="{FF2B5EF4-FFF2-40B4-BE49-F238E27FC236}">
                <a16:creationId xmlns:a16="http://schemas.microsoft.com/office/drawing/2014/main" id="{FDD5DF90-825F-282B-692D-FF6B9BC83A93}"/>
              </a:ext>
            </a:extLst>
          </p:cNvPr>
          <p:cNvSpPr txBox="1">
            <a:spLocks/>
          </p:cNvSpPr>
          <p:nvPr userDrawn="1"/>
        </p:nvSpPr>
        <p:spPr>
          <a:xfrm>
            <a:off x="11419732" y="243676"/>
            <a:ext cx="513127" cy="375485"/>
          </a:xfrm>
          <a:prstGeom prst="rect">
            <a:avLst/>
          </a:prstGeom>
        </p:spPr>
        <p:txBody>
          <a:bodyPr/>
          <a:lstStyle>
            <a:defPPr>
              <a:defRPr lang="en-US"/>
            </a:defPPr>
            <a:lvl1pPr marL="0" algn="l" defTabSz="914400" rtl="0" eaLnBrk="1" latinLnBrk="0" hangingPunct="1">
              <a:defRPr sz="1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E2865B-5A85-46E1-8D35-0B875AD961FE}" type="slidenum">
              <a:rPr lang="en-US" smtClean="0"/>
              <a:pPr/>
              <a:t>‹#›</a:t>
            </a:fld>
            <a:endParaRPr lang="en-US" dirty="0"/>
          </a:p>
        </p:txBody>
      </p:sp>
    </p:spTree>
    <p:extLst>
      <p:ext uri="{BB962C8B-B14F-4D97-AF65-F5344CB8AC3E}">
        <p14:creationId xmlns:p14="http://schemas.microsoft.com/office/powerpoint/2010/main" val="238468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3">
            <a:extLst>
              <a:ext uri="{FF2B5EF4-FFF2-40B4-BE49-F238E27FC236}">
                <a16:creationId xmlns:a16="http://schemas.microsoft.com/office/drawing/2014/main" id="{AFD61DCE-327E-A9BA-597C-D17119BB8DF7}"/>
              </a:ext>
            </a:extLst>
          </p:cNvPr>
          <p:cNvSpPr>
            <a:spLocks noGrp="1"/>
          </p:cNvSpPr>
          <p:nvPr>
            <p:ph type="sldNum" sz="quarter" idx="12"/>
          </p:nvPr>
        </p:nvSpPr>
        <p:spPr>
          <a:xfrm>
            <a:off x="11502862" y="255579"/>
            <a:ext cx="513127" cy="375485"/>
          </a:xfrm>
          <a:prstGeom prst="rect">
            <a:avLst/>
          </a:prstGeom>
        </p:spPr>
        <p:txBody>
          <a:bodyPr/>
          <a:lstStyle>
            <a:lvl1pPr>
              <a:defRPr>
                <a:solidFill>
                  <a:schemeClr val="tx1">
                    <a:lumMod val="50000"/>
                    <a:lumOff val="50000"/>
                  </a:schemeClr>
                </a:solidFill>
              </a:defRPr>
            </a:lvl1pPr>
          </a:lstStyle>
          <a:p>
            <a:fld id="{5FE2865B-5A85-46E1-8D35-0B875AD961FE}" type="slidenum">
              <a:rPr lang="en-US" smtClean="0"/>
              <a:pPr/>
              <a:t>‹#›</a:t>
            </a:fld>
            <a:endParaRPr lang="en-US" dirty="0"/>
          </a:p>
        </p:txBody>
      </p:sp>
    </p:spTree>
    <p:extLst>
      <p:ext uri="{BB962C8B-B14F-4D97-AF65-F5344CB8AC3E}">
        <p14:creationId xmlns:p14="http://schemas.microsoft.com/office/powerpoint/2010/main" val="248122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8467" y="294216"/>
            <a:ext cx="513127" cy="375485"/>
          </a:xfrm>
          <a:prstGeom prst="rect">
            <a:avLst/>
          </a:prstGeom>
        </p:spPr>
        <p:txBody>
          <a:bodyPr/>
          <a:lstStyle>
            <a:lvl1pPr>
              <a:defRPr>
                <a:solidFill>
                  <a:schemeClr val="tx1">
                    <a:lumMod val="50000"/>
                    <a:lumOff val="50000"/>
                  </a:schemeClr>
                </a:solidFill>
              </a:defRPr>
            </a:lvl1pPr>
          </a:lstStyle>
          <a:p>
            <a:fld id="{5FE2865B-5A85-46E1-8D35-0B875AD961FE}" type="slidenum">
              <a:rPr lang="en-US" smtClean="0"/>
              <a:pPr/>
              <a:t>‹#›</a:t>
            </a:fld>
            <a:endParaRPr lang="en-US" dirty="0"/>
          </a:p>
        </p:txBody>
      </p:sp>
    </p:spTree>
    <p:extLst>
      <p:ext uri="{BB962C8B-B14F-4D97-AF65-F5344CB8AC3E}">
        <p14:creationId xmlns:p14="http://schemas.microsoft.com/office/powerpoint/2010/main" val="166027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lide Number Placeholder 3">
            <a:extLst>
              <a:ext uri="{FF2B5EF4-FFF2-40B4-BE49-F238E27FC236}">
                <a16:creationId xmlns:a16="http://schemas.microsoft.com/office/drawing/2014/main" id="{FDD5DF90-825F-282B-692D-FF6B9BC83A93}"/>
              </a:ext>
            </a:extLst>
          </p:cNvPr>
          <p:cNvSpPr txBox="1">
            <a:spLocks/>
          </p:cNvSpPr>
          <p:nvPr userDrawn="1"/>
        </p:nvSpPr>
        <p:spPr>
          <a:xfrm>
            <a:off x="11502862" y="229821"/>
            <a:ext cx="513127" cy="375485"/>
          </a:xfrm>
          <a:prstGeom prst="rect">
            <a:avLst/>
          </a:prstGeom>
        </p:spPr>
        <p:txBody>
          <a:bodyPr/>
          <a:lstStyle>
            <a:defPPr>
              <a:defRPr lang="en-US"/>
            </a:defPPr>
            <a:lvl1pPr marL="0" algn="l" defTabSz="914400" rtl="0" eaLnBrk="1" latinLnBrk="0" hangingPunct="1">
              <a:defRPr sz="1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40147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91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95441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3">
            <a:extLst>
              <a:ext uri="{FF2B5EF4-FFF2-40B4-BE49-F238E27FC236}">
                <a16:creationId xmlns:a16="http://schemas.microsoft.com/office/drawing/2014/main" id="{AFD61DCE-327E-A9BA-597C-D17119BB8DF7}"/>
              </a:ext>
            </a:extLst>
          </p:cNvPr>
          <p:cNvSpPr>
            <a:spLocks noGrp="1"/>
          </p:cNvSpPr>
          <p:nvPr>
            <p:ph type="sldNum" sz="quarter" idx="12"/>
          </p:nvPr>
        </p:nvSpPr>
        <p:spPr>
          <a:xfrm>
            <a:off x="11502862" y="255579"/>
            <a:ext cx="513127" cy="375485"/>
          </a:xfrm>
          <a:prstGeom prst="rect">
            <a:avLst/>
          </a:prstGeom>
        </p:spPr>
        <p:txBody>
          <a:bodyPr/>
          <a:lstStyle>
            <a:lvl1pPr>
              <a:defRPr>
                <a:solidFill>
                  <a:schemeClr val="tx1">
                    <a:lumMod val="50000"/>
                    <a:lumOff val="50000"/>
                  </a:schemeClr>
                </a:solidFill>
              </a:defRPr>
            </a:lvl1pPr>
          </a:lstStyle>
          <a:p>
            <a:fld id="{5FE2865B-5A85-46E1-8D35-0B875AD961FE}" type="slidenum">
              <a:rPr lang="en-US" smtClean="0"/>
              <a:pPr/>
              <a:t>‹#›</a:t>
            </a:fld>
            <a:endParaRPr lang="en-US" dirty="0"/>
          </a:p>
        </p:txBody>
      </p:sp>
    </p:spTree>
    <p:extLst>
      <p:ext uri="{BB962C8B-B14F-4D97-AF65-F5344CB8AC3E}">
        <p14:creationId xmlns:p14="http://schemas.microsoft.com/office/powerpoint/2010/main" val="264401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8467" y="294216"/>
            <a:ext cx="513127" cy="375485"/>
          </a:xfrm>
          <a:prstGeom prst="rect">
            <a:avLst/>
          </a:prstGeom>
        </p:spPr>
        <p:txBody>
          <a:bodyPr/>
          <a:lstStyle>
            <a:lvl1pPr>
              <a:defRPr>
                <a:solidFill>
                  <a:schemeClr val="tx1">
                    <a:lumMod val="50000"/>
                    <a:lumOff val="50000"/>
                  </a:schemeClr>
                </a:solidFill>
              </a:defRPr>
            </a:lvl1pPr>
          </a:lstStyle>
          <a:p>
            <a:fld id="{5FE2865B-5A85-46E1-8D35-0B875AD961FE}" type="slidenum">
              <a:rPr lang="en-US" smtClean="0"/>
              <a:pPr/>
              <a:t>‹#›</a:t>
            </a:fld>
            <a:endParaRPr lang="en-US" dirty="0"/>
          </a:p>
        </p:txBody>
      </p:sp>
    </p:spTree>
    <p:extLst>
      <p:ext uri="{BB962C8B-B14F-4D97-AF65-F5344CB8AC3E}">
        <p14:creationId xmlns:p14="http://schemas.microsoft.com/office/powerpoint/2010/main" val="9803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3">
            <a:extLst>
              <a:ext uri="{FF2B5EF4-FFF2-40B4-BE49-F238E27FC236}">
                <a16:creationId xmlns:a16="http://schemas.microsoft.com/office/drawing/2014/main" id="{FDD5DF90-825F-282B-692D-FF6B9BC83A93}"/>
              </a:ext>
            </a:extLst>
          </p:cNvPr>
          <p:cNvSpPr txBox="1">
            <a:spLocks/>
          </p:cNvSpPr>
          <p:nvPr userDrawn="1"/>
        </p:nvSpPr>
        <p:spPr>
          <a:xfrm>
            <a:off x="11502862" y="229821"/>
            <a:ext cx="513127" cy="375485"/>
          </a:xfrm>
          <a:prstGeom prst="rect">
            <a:avLst/>
          </a:prstGeom>
        </p:spPr>
        <p:txBody>
          <a:bodyPr/>
          <a:lstStyle>
            <a:defPPr>
              <a:defRPr lang="en-US"/>
            </a:defPPr>
            <a:lvl1pPr marL="0" algn="l" defTabSz="914400" rtl="0" eaLnBrk="1" latinLnBrk="0" hangingPunct="1">
              <a:defRPr sz="1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5520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915"/>
            <a:ext cx="10515600" cy="1325563"/>
          </a:xfrm>
          <a:prstGeom prst="rect">
            <a:avLst/>
          </a:prstGeom>
        </p:spPr>
        <p:txBody>
          <a:bodyPr/>
          <a:lstStyle>
            <a:lvl1pPr>
              <a:defRPr>
                <a:solidFill>
                  <a:schemeClr val="bg1"/>
                </a:solidFill>
              </a:defRPr>
            </a:lvl1pPr>
          </a:lstStyle>
          <a:p>
            <a:r>
              <a:rPr lang="en-US" dirty="0"/>
              <a:t>Click to edit Master title style</a:t>
            </a:r>
          </a:p>
        </p:txBody>
      </p:sp>
      <p:sp>
        <p:nvSpPr>
          <p:cNvPr id="7" name="Slide Number Placeholder 3">
            <a:extLst>
              <a:ext uri="{FF2B5EF4-FFF2-40B4-BE49-F238E27FC236}">
                <a16:creationId xmlns:a16="http://schemas.microsoft.com/office/drawing/2014/main" id="{AFD61DCE-327E-A9BA-597C-D17119BB8DF7}"/>
              </a:ext>
            </a:extLst>
          </p:cNvPr>
          <p:cNvSpPr>
            <a:spLocks noGrp="1"/>
          </p:cNvSpPr>
          <p:nvPr>
            <p:ph type="sldNum" sz="quarter" idx="12"/>
          </p:nvPr>
        </p:nvSpPr>
        <p:spPr>
          <a:xfrm>
            <a:off x="11502862" y="255579"/>
            <a:ext cx="513127" cy="375485"/>
          </a:xfrm>
          <a:prstGeom prst="rect">
            <a:avLst/>
          </a:prstGeom>
        </p:spPr>
        <p:txBody>
          <a:bodyPr/>
          <a:lstStyle>
            <a:lvl1pPr>
              <a:defRPr>
                <a:solidFill>
                  <a:schemeClr val="bg1"/>
                </a:solidFill>
              </a:defRPr>
            </a:lvl1pPr>
          </a:lstStyle>
          <a:p>
            <a:fld id="{5FE2865B-5A85-46E1-8D35-0B875AD961FE}" type="slidenum">
              <a:rPr lang="en-US" smtClean="0"/>
              <a:pPr/>
              <a:t>‹#›</a:t>
            </a:fld>
            <a:endParaRPr lang="en-US" dirty="0"/>
          </a:p>
        </p:txBody>
      </p:sp>
    </p:spTree>
    <p:extLst>
      <p:ext uri="{BB962C8B-B14F-4D97-AF65-F5344CB8AC3E}">
        <p14:creationId xmlns:p14="http://schemas.microsoft.com/office/powerpoint/2010/main" val="397792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8467" y="294216"/>
            <a:ext cx="513127" cy="375485"/>
          </a:xfrm>
          <a:prstGeom prst="rect">
            <a:avLst/>
          </a:prstGeom>
        </p:spPr>
        <p:txBody>
          <a:bodyPr/>
          <a:lstStyle>
            <a:lvl1pPr>
              <a:defRPr>
                <a:solidFill>
                  <a:schemeClr val="bg1"/>
                </a:solidFill>
              </a:defRPr>
            </a:lvl1pPr>
          </a:lstStyle>
          <a:p>
            <a:fld id="{5FE2865B-5A85-46E1-8D35-0B875AD961FE}" type="slidenum">
              <a:rPr lang="en-US" smtClean="0"/>
              <a:pPr/>
              <a:t>‹#›</a:t>
            </a:fld>
            <a:endParaRPr lang="en-US" dirty="0"/>
          </a:p>
        </p:txBody>
      </p:sp>
    </p:spTree>
    <p:extLst>
      <p:ext uri="{BB962C8B-B14F-4D97-AF65-F5344CB8AC3E}">
        <p14:creationId xmlns:p14="http://schemas.microsoft.com/office/powerpoint/2010/main" val="275457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9B672-902D-3166-837D-2A45F8E368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EB7325-74AA-BB9E-8F06-FFCD9AF2BC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0F5A58-C685-B7FE-0EE0-01AB8D64959F}"/>
              </a:ext>
            </a:extLst>
          </p:cNvPr>
          <p:cNvSpPr>
            <a:spLocks noGrp="1"/>
          </p:cNvSpPr>
          <p:nvPr>
            <p:ph type="dt" sz="half" idx="10"/>
          </p:nvPr>
        </p:nvSpPr>
        <p:spPr/>
        <p:txBody>
          <a:bodyPr/>
          <a:lstStyle/>
          <a:p>
            <a:fld id="{AE8F41AA-D257-0D4E-B15F-8D4DD6006F36}" type="datetimeFigureOut">
              <a:rPr lang="en-US" smtClean="0"/>
              <a:t>3/27/2024</a:t>
            </a:fld>
            <a:endParaRPr lang="en-US"/>
          </a:p>
        </p:txBody>
      </p:sp>
      <p:sp>
        <p:nvSpPr>
          <p:cNvPr id="5" name="Footer Placeholder 4">
            <a:extLst>
              <a:ext uri="{FF2B5EF4-FFF2-40B4-BE49-F238E27FC236}">
                <a16:creationId xmlns:a16="http://schemas.microsoft.com/office/drawing/2014/main" id="{6AC8657C-3BBA-B104-A949-2A12D2197E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9FA6AA-50FC-7755-F56F-F3C3FD1E3F38}"/>
              </a:ext>
            </a:extLst>
          </p:cNvPr>
          <p:cNvSpPr>
            <a:spLocks noGrp="1"/>
          </p:cNvSpPr>
          <p:nvPr>
            <p:ph type="sldNum" sz="quarter" idx="12"/>
          </p:nvPr>
        </p:nvSpPr>
        <p:spPr>
          <a:xfrm>
            <a:off x="8610600" y="6356350"/>
            <a:ext cx="2743200" cy="365125"/>
          </a:xfrm>
          <a:prstGeom prst="rect">
            <a:avLst/>
          </a:prstGeom>
        </p:spPr>
        <p:txBody>
          <a:bodyPr/>
          <a:lstStyle/>
          <a:p>
            <a:fld id="{C4B73FAA-2468-874E-BD67-F901B2732C15}" type="slidenum">
              <a:rPr lang="en-US" smtClean="0"/>
              <a:t>‹#›</a:t>
            </a:fld>
            <a:endParaRPr lang="en-US"/>
          </a:p>
        </p:txBody>
      </p:sp>
    </p:spTree>
    <p:extLst>
      <p:ext uri="{BB962C8B-B14F-4D97-AF65-F5344CB8AC3E}">
        <p14:creationId xmlns:p14="http://schemas.microsoft.com/office/powerpoint/2010/main" val="2234804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83C78-5156-2871-8078-8A938C2D37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FF8867-3B7E-25F7-39F0-E7584D3A8E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ED3A38-24CF-23FA-BB5A-4AFB305ADCBD}"/>
              </a:ext>
            </a:extLst>
          </p:cNvPr>
          <p:cNvSpPr>
            <a:spLocks noGrp="1"/>
          </p:cNvSpPr>
          <p:nvPr>
            <p:ph type="dt" sz="half" idx="10"/>
          </p:nvPr>
        </p:nvSpPr>
        <p:spPr/>
        <p:txBody>
          <a:bodyPr/>
          <a:lstStyle/>
          <a:p>
            <a:fld id="{AE8F41AA-D257-0D4E-B15F-8D4DD6006F36}" type="datetimeFigureOut">
              <a:rPr lang="en-US" smtClean="0"/>
              <a:t>3/27/2024</a:t>
            </a:fld>
            <a:endParaRPr lang="en-US"/>
          </a:p>
        </p:txBody>
      </p:sp>
      <p:sp>
        <p:nvSpPr>
          <p:cNvPr id="5" name="Footer Placeholder 4">
            <a:extLst>
              <a:ext uri="{FF2B5EF4-FFF2-40B4-BE49-F238E27FC236}">
                <a16:creationId xmlns:a16="http://schemas.microsoft.com/office/drawing/2014/main" id="{107162D2-C6FB-69B5-F3DD-420CA3CD4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CCF82-BCAE-DFBA-4BF8-DE22EC897D11}"/>
              </a:ext>
            </a:extLst>
          </p:cNvPr>
          <p:cNvSpPr>
            <a:spLocks noGrp="1"/>
          </p:cNvSpPr>
          <p:nvPr>
            <p:ph type="sldNum" sz="quarter" idx="12"/>
          </p:nvPr>
        </p:nvSpPr>
        <p:spPr>
          <a:xfrm>
            <a:off x="8610600" y="6356350"/>
            <a:ext cx="2743200" cy="365125"/>
          </a:xfrm>
          <a:prstGeom prst="rect">
            <a:avLst/>
          </a:prstGeom>
        </p:spPr>
        <p:txBody>
          <a:bodyPr/>
          <a:lstStyle/>
          <a:p>
            <a:fld id="{C4B73FAA-2468-874E-BD67-F901B2732C15}" type="slidenum">
              <a:rPr lang="en-US" smtClean="0"/>
              <a:t>‹#›</a:t>
            </a:fld>
            <a:endParaRPr lang="en-US"/>
          </a:p>
        </p:txBody>
      </p:sp>
    </p:spTree>
    <p:extLst>
      <p:ext uri="{BB962C8B-B14F-4D97-AF65-F5344CB8AC3E}">
        <p14:creationId xmlns:p14="http://schemas.microsoft.com/office/powerpoint/2010/main" val="329604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3">
            <a:extLst>
              <a:ext uri="{FF2B5EF4-FFF2-40B4-BE49-F238E27FC236}">
                <a16:creationId xmlns:a16="http://schemas.microsoft.com/office/drawing/2014/main" id="{AFD61DCE-327E-A9BA-597C-D17119BB8DF7}"/>
              </a:ext>
            </a:extLst>
          </p:cNvPr>
          <p:cNvSpPr>
            <a:spLocks noGrp="1"/>
          </p:cNvSpPr>
          <p:nvPr>
            <p:ph type="sldNum" sz="quarter" idx="12"/>
          </p:nvPr>
        </p:nvSpPr>
        <p:spPr>
          <a:xfrm>
            <a:off x="11502862" y="255579"/>
            <a:ext cx="513127" cy="375485"/>
          </a:xfrm>
          <a:prstGeom prst="rect">
            <a:avLst/>
          </a:prstGeom>
        </p:spPr>
        <p:txBody>
          <a:bodyPr/>
          <a:lstStyle>
            <a:lvl1pPr>
              <a:defRPr>
                <a:solidFill>
                  <a:schemeClr val="tx1">
                    <a:lumMod val="50000"/>
                    <a:lumOff val="50000"/>
                  </a:schemeClr>
                </a:solidFill>
              </a:defRPr>
            </a:lvl1pPr>
          </a:lstStyle>
          <a:p>
            <a:fld id="{5FE2865B-5A85-46E1-8D35-0B875AD961FE}" type="slidenum">
              <a:rPr lang="en-US" smtClean="0"/>
              <a:pPr/>
              <a:t>‹#›</a:t>
            </a:fld>
            <a:endParaRPr lang="en-US" dirty="0"/>
          </a:p>
        </p:txBody>
      </p:sp>
    </p:spTree>
    <p:extLst>
      <p:ext uri="{BB962C8B-B14F-4D97-AF65-F5344CB8AC3E}">
        <p14:creationId xmlns:p14="http://schemas.microsoft.com/office/powerpoint/2010/main" val="39175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25A77-FB3C-91CA-32C8-868D7FFC0C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E8D2AF-FB5C-F7D0-6DEA-E9981E5F2E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474668-B6EA-33DB-DE58-7A201BAF7E3B}"/>
              </a:ext>
            </a:extLst>
          </p:cNvPr>
          <p:cNvSpPr>
            <a:spLocks noGrp="1"/>
          </p:cNvSpPr>
          <p:nvPr>
            <p:ph type="dt" sz="half" idx="10"/>
          </p:nvPr>
        </p:nvSpPr>
        <p:spPr/>
        <p:txBody>
          <a:bodyPr/>
          <a:lstStyle/>
          <a:p>
            <a:fld id="{AE8F41AA-D257-0D4E-B15F-8D4DD6006F36}" type="datetimeFigureOut">
              <a:rPr lang="en-US" smtClean="0"/>
              <a:t>3/27/2024</a:t>
            </a:fld>
            <a:endParaRPr lang="en-US"/>
          </a:p>
        </p:txBody>
      </p:sp>
      <p:sp>
        <p:nvSpPr>
          <p:cNvPr id="5" name="Footer Placeholder 4">
            <a:extLst>
              <a:ext uri="{FF2B5EF4-FFF2-40B4-BE49-F238E27FC236}">
                <a16:creationId xmlns:a16="http://schemas.microsoft.com/office/drawing/2014/main" id="{47ED82D1-AAC5-A8E8-686C-99C704FDE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82FE08-76B9-2040-15E3-EAE4B6114A75}"/>
              </a:ext>
            </a:extLst>
          </p:cNvPr>
          <p:cNvSpPr>
            <a:spLocks noGrp="1"/>
          </p:cNvSpPr>
          <p:nvPr>
            <p:ph type="sldNum" sz="quarter" idx="12"/>
          </p:nvPr>
        </p:nvSpPr>
        <p:spPr>
          <a:xfrm>
            <a:off x="8610600" y="6356350"/>
            <a:ext cx="2743200" cy="365125"/>
          </a:xfrm>
          <a:prstGeom prst="rect">
            <a:avLst/>
          </a:prstGeom>
        </p:spPr>
        <p:txBody>
          <a:bodyPr/>
          <a:lstStyle/>
          <a:p>
            <a:fld id="{C4B73FAA-2468-874E-BD67-F901B2732C15}" type="slidenum">
              <a:rPr lang="en-US" smtClean="0"/>
              <a:t>‹#›</a:t>
            </a:fld>
            <a:endParaRPr lang="en-US"/>
          </a:p>
        </p:txBody>
      </p:sp>
    </p:spTree>
    <p:extLst>
      <p:ext uri="{BB962C8B-B14F-4D97-AF65-F5344CB8AC3E}">
        <p14:creationId xmlns:p14="http://schemas.microsoft.com/office/powerpoint/2010/main" val="39319441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BAAFD-13A9-81F3-7255-AD4D25AF38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F44E7-5639-7C7F-C539-348A26F30D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3D1E7A-39AE-048B-3CD1-2FAB99A47B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970A74-2591-2254-02F2-E162958A6842}"/>
              </a:ext>
            </a:extLst>
          </p:cNvPr>
          <p:cNvSpPr>
            <a:spLocks noGrp="1"/>
          </p:cNvSpPr>
          <p:nvPr>
            <p:ph type="dt" sz="half" idx="10"/>
          </p:nvPr>
        </p:nvSpPr>
        <p:spPr/>
        <p:txBody>
          <a:bodyPr/>
          <a:lstStyle/>
          <a:p>
            <a:fld id="{AE8F41AA-D257-0D4E-B15F-8D4DD6006F36}" type="datetimeFigureOut">
              <a:rPr lang="en-US" smtClean="0"/>
              <a:t>3/27/2024</a:t>
            </a:fld>
            <a:endParaRPr lang="en-US"/>
          </a:p>
        </p:txBody>
      </p:sp>
      <p:sp>
        <p:nvSpPr>
          <p:cNvPr id="6" name="Footer Placeholder 5">
            <a:extLst>
              <a:ext uri="{FF2B5EF4-FFF2-40B4-BE49-F238E27FC236}">
                <a16:creationId xmlns:a16="http://schemas.microsoft.com/office/drawing/2014/main" id="{BDCD8F78-474D-8EDD-A87A-DCD85A9212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C97D0D-0649-B0CE-B18C-C96D9733186E}"/>
              </a:ext>
            </a:extLst>
          </p:cNvPr>
          <p:cNvSpPr>
            <a:spLocks noGrp="1"/>
          </p:cNvSpPr>
          <p:nvPr>
            <p:ph type="sldNum" sz="quarter" idx="12"/>
          </p:nvPr>
        </p:nvSpPr>
        <p:spPr>
          <a:xfrm>
            <a:off x="8610600" y="6356350"/>
            <a:ext cx="2743200" cy="365125"/>
          </a:xfrm>
          <a:prstGeom prst="rect">
            <a:avLst/>
          </a:prstGeom>
        </p:spPr>
        <p:txBody>
          <a:bodyPr/>
          <a:lstStyle/>
          <a:p>
            <a:fld id="{C4B73FAA-2468-874E-BD67-F901B2732C15}" type="slidenum">
              <a:rPr lang="en-US" smtClean="0"/>
              <a:t>‹#›</a:t>
            </a:fld>
            <a:endParaRPr lang="en-US"/>
          </a:p>
        </p:txBody>
      </p:sp>
    </p:spTree>
    <p:extLst>
      <p:ext uri="{BB962C8B-B14F-4D97-AF65-F5344CB8AC3E}">
        <p14:creationId xmlns:p14="http://schemas.microsoft.com/office/powerpoint/2010/main" val="327329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CB1E-5D10-1CD1-FD36-52B80318F3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3408F9-D84D-C786-0CBF-FD4F2AC4E4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845675-E4F1-76E2-7920-E63B639481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B89A65-368A-0F63-AC8E-EB5D9E99B3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104F9E-589C-E29E-7C6E-C8D39122CA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72DCF9-D1A8-3BB7-45D9-58A765CB8B35}"/>
              </a:ext>
            </a:extLst>
          </p:cNvPr>
          <p:cNvSpPr>
            <a:spLocks noGrp="1"/>
          </p:cNvSpPr>
          <p:nvPr>
            <p:ph type="dt" sz="half" idx="10"/>
          </p:nvPr>
        </p:nvSpPr>
        <p:spPr/>
        <p:txBody>
          <a:bodyPr/>
          <a:lstStyle/>
          <a:p>
            <a:fld id="{AE8F41AA-D257-0D4E-B15F-8D4DD6006F36}" type="datetimeFigureOut">
              <a:rPr lang="en-US" smtClean="0"/>
              <a:t>3/27/2024</a:t>
            </a:fld>
            <a:endParaRPr lang="en-US"/>
          </a:p>
        </p:txBody>
      </p:sp>
      <p:sp>
        <p:nvSpPr>
          <p:cNvPr id="8" name="Footer Placeholder 7">
            <a:extLst>
              <a:ext uri="{FF2B5EF4-FFF2-40B4-BE49-F238E27FC236}">
                <a16:creationId xmlns:a16="http://schemas.microsoft.com/office/drawing/2014/main" id="{6669CC88-7B08-2EA0-DB0F-FE5C636BB6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261731-E94E-1FA4-8E4F-BFBBE12C9DBE}"/>
              </a:ext>
            </a:extLst>
          </p:cNvPr>
          <p:cNvSpPr>
            <a:spLocks noGrp="1"/>
          </p:cNvSpPr>
          <p:nvPr>
            <p:ph type="sldNum" sz="quarter" idx="12"/>
          </p:nvPr>
        </p:nvSpPr>
        <p:spPr>
          <a:xfrm>
            <a:off x="8610600" y="6356350"/>
            <a:ext cx="2743200" cy="365125"/>
          </a:xfrm>
          <a:prstGeom prst="rect">
            <a:avLst/>
          </a:prstGeom>
        </p:spPr>
        <p:txBody>
          <a:bodyPr/>
          <a:lstStyle/>
          <a:p>
            <a:fld id="{C4B73FAA-2468-874E-BD67-F901B2732C15}" type="slidenum">
              <a:rPr lang="en-US" smtClean="0"/>
              <a:t>‹#›</a:t>
            </a:fld>
            <a:endParaRPr lang="en-US"/>
          </a:p>
        </p:txBody>
      </p:sp>
    </p:spTree>
    <p:extLst>
      <p:ext uri="{BB962C8B-B14F-4D97-AF65-F5344CB8AC3E}">
        <p14:creationId xmlns:p14="http://schemas.microsoft.com/office/powerpoint/2010/main" val="2678454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C69D3-413A-C451-B3B5-FDE5921DE6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9F7349-E972-630E-816D-7F58836D78FE}"/>
              </a:ext>
            </a:extLst>
          </p:cNvPr>
          <p:cNvSpPr>
            <a:spLocks noGrp="1"/>
          </p:cNvSpPr>
          <p:nvPr>
            <p:ph type="dt" sz="half" idx="10"/>
          </p:nvPr>
        </p:nvSpPr>
        <p:spPr/>
        <p:txBody>
          <a:bodyPr/>
          <a:lstStyle/>
          <a:p>
            <a:fld id="{AE8F41AA-D257-0D4E-B15F-8D4DD6006F36}" type="datetimeFigureOut">
              <a:rPr lang="en-US" smtClean="0"/>
              <a:t>3/27/2024</a:t>
            </a:fld>
            <a:endParaRPr lang="en-US"/>
          </a:p>
        </p:txBody>
      </p:sp>
      <p:sp>
        <p:nvSpPr>
          <p:cNvPr id="4" name="Footer Placeholder 3">
            <a:extLst>
              <a:ext uri="{FF2B5EF4-FFF2-40B4-BE49-F238E27FC236}">
                <a16:creationId xmlns:a16="http://schemas.microsoft.com/office/drawing/2014/main" id="{00BDA836-1398-8861-5F3F-BA252CC54B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7835C4-D6F8-BC5D-925D-BE901EC32014}"/>
              </a:ext>
            </a:extLst>
          </p:cNvPr>
          <p:cNvSpPr>
            <a:spLocks noGrp="1"/>
          </p:cNvSpPr>
          <p:nvPr>
            <p:ph type="sldNum" sz="quarter" idx="12"/>
          </p:nvPr>
        </p:nvSpPr>
        <p:spPr>
          <a:xfrm>
            <a:off x="8610600" y="6356350"/>
            <a:ext cx="2743200" cy="365125"/>
          </a:xfrm>
          <a:prstGeom prst="rect">
            <a:avLst/>
          </a:prstGeom>
        </p:spPr>
        <p:txBody>
          <a:bodyPr/>
          <a:lstStyle/>
          <a:p>
            <a:fld id="{C4B73FAA-2468-874E-BD67-F901B2732C15}" type="slidenum">
              <a:rPr lang="en-US" smtClean="0"/>
              <a:t>‹#›</a:t>
            </a:fld>
            <a:endParaRPr lang="en-US"/>
          </a:p>
        </p:txBody>
      </p:sp>
    </p:spTree>
    <p:extLst>
      <p:ext uri="{BB962C8B-B14F-4D97-AF65-F5344CB8AC3E}">
        <p14:creationId xmlns:p14="http://schemas.microsoft.com/office/powerpoint/2010/main" val="119435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3448FF-9626-7081-28C8-9E0CFC178E3F}"/>
              </a:ext>
            </a:extLst>
          </p:cNvPr>
          <p:cNvSpPr>
            <a:spLocks noGrp="1"/>
          </p:cNvSpPr>
          <p:nvPr>
            <p:ph type="dt" sz="half" idx="10"/>
          </p:nvPr>
        </p:nvSpPr>
        <p:spPr/>
        <p:txBody>
          <a:bodyPr/>
          <a:lstStyle/>
          <a:p>
            <a:fld id="{AE8F41AA-D257-0D4E-B15F-8D4DD6006F36}" type="datetimeFigureOut">
              <a:rPr lang="en-US" smtClean="0"/>
              <a:t>3/27/2024</a:t>
            </a:fld>
            <a:endParaRPr lang="en-US"/>
          </a:p>
        </p:txBody>
      </p:sp>
      <p:sp>
        <p:nvSpPr>
          <p:cNvPr id="3" name="Footer Placeholder 2">
            <a:extLst>
              <a:ext uri="{FF2B5EF4-FFF2-40B4-BE49-F238E27FC236}">
                <a16:creationId xmlns:a16="http://schemas.microsoft.com/office/drawing/2014/main" id="{18698771-CAA3-7BAF-A560-116E7E0597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00B93A-1F19-0CA9-C35D-4A7C9F1C4E6D}"/>
              </a:ext>
            </a:extLst>
          </p:cNvPr>
          <p:cNvSpPr>
            <a:spLocks noGrp="1"/>
          </p:cNvSpPr>
          <p:nvPr>
            <p:ph type="sldNum" sz="quarter" idx="12"/>
          </p:nvPr>
        </p:nvSpPr>
        <p:spPr>
          <a:xfrm>
            <a:off x="8610600" y="6356350"/>
            <a:ext cx="2743200" cy="365125"/>
          </a:xfrm>
          <a:prstGeom prst="rect">
            <a:avLst/>
          </a:prstGeom>
        </p:spPr>
        <p:txBody>
          <a:bodyPr/>
          <a:lstStyle/>
          <a:p>
            <a:fld id="{C4B73FAA-2468-874E-BD67-F901B2732C15}" type="slidenum">
              <a:rPr lang="en-US" smtClean="0"/>
              <a:t>‹#›</a:t>
            </a:fld>
            <a:endParaRPr lang="en-US"/>
          </a:p>
        </p:txBody>
      </p:sp>
    </p:spTree>
    <p:extLst>
      <p:ext uri="{BB962C8B-B14F-4D97-AF65-F5344CB8AC3E}">
        <p14:creationId xmlns:p14="http://schemas.microsoft.com/office/powerpoint/2010/main" val="1899355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CD02F-D3BB-4B2E-EFB8-730B3BAAF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2696CE-104D-0383-21FE-4A08EAA53B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8253B-26BB-9304-9C40-CEA9D7D4AD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040887-91AA-8B7A-D8DB-D014A5B702B6}"/>
              </a:ext>
            </a:extLst>
          </p:cNvPr>
          <p:cNvSpPr>
            <a:spLocks noGrp="1"/>
          </p:cNvSpPr>
          <p:nvPr>
            <p:ph type="dt" sz="half" idx="10"/>
          </p:nvPr>
        </p:nvSpPr>
        <p:spPr/>
        <p:txBody>
          <a:bodyPr/>
          <a:lstStyle/>
          <a:p>
            <a:fld id="{AE8F41AA-D257-0D4E-B15F-8D4DD6006F36}" type="datetimeFigureOut">
              <a:rPr lang="en-US" smtClean="0"/>
              <a:t>3/27/2024</a:t>
            </a:fld>
            <a:endParaRPr lang="en-US"/>
          </a:p>
        </p:txBody>
      </p:sp>
      <p:sp>
        <p:nvSpPr>
          <p:cNvPr id="6" name="Footer Placeholder 5">
            <a:extLst>
              <a:ext uri="{FF2B5EF4-FFF2-40B4-BE49-F238E27FC236}">
                <a16:creationId xmlns:a16="http://schemas.microsoft.com/office/drawing/2014/main" id="{4CCC6899-63BF-B4FA-BD00-EF92277A6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037046-DBD4-4544-E4F0-F57398DA8DC1}"/>
              </a:ext>
            </a:extLst>
          </p:cNvPr>
          <p:cNvSpPr>
            <a:spLocks noGrp="1"/>
          </p:cNvSpPr>
          <p:nvPr>
            <p:ph type="sldNum" sz="quarter" idx="12"/>
          </p:nvPr>
        </p:nvSpPr>
        <p:spPr>
          <a:xfrm>
            <a:off x="8610600" y="6356350"/>
            <a:ext cx="2743200" cy="365125"/>
          </a:xfrm>
          <a:prstGeom prst="rect">
            <a:avLst/>
          </a:prstGeom>
        </p:spPr>
        <p:txBody>
          <a:bodyPr/>
          <a:lstStyle/>
          <a:p>
            <a:fld id="{C4B73FAA-2468-874E-BD67-F901B2732C15}" type="slidenum">
              <a:rPr lang="en-US" smtClean="0"/>
              <a:t>‹#›</a:t>
            </a:fld>
            <a:endParaRPr lang="en-US"/>
          </a:p>
        </p:txBody>
      </p:sp>
    </p:spTree>
    <p:extLst>
      <p:ext uri="{BB962C8B-B14F-4D97-AF65-F5344CB8AC3E}">
        <p14:creationId xmlns:p14="http://schemas.microsoft.com/office/powerpoint/2010/main" val="4012064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C1D60-20F7-000B-4E4E-B71E044E92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22FD6A-EC70-A3F6-33FD-4F5DBD3E75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6F6501-FCAF-2F68-47BC-2C3EA1E4C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3BE5A6-39CF-481E-E98C-0D2A170335A5}"/>
              </a:ext>
            </a:extLst>
          </p:cNvPr>
          <p:cNvSpPr>
            <a:spLocks noGrp="1"/>
          </p:cNvSpPr>
          <p:nvPr>
            <p:ph type="dt" sz="half" idx="10"/>
          </p:nvPr>
        </p:nvSpPr>
        <p:spPr/>
        <p:txBody>
          <a:bodyPr/>
          <a:lstStyle/>
          <a:p>
            <a:fld id="{AE8F41AA-D257-0D4E-B15F-8D4DD6006F36}" type="datetimeFigureOut">
              <a:rPr lang="en-US" smtClean="0"/>
              <a:t>3/27/2024</a:t>
            </a:fld>
            <a:endParaRPr lang="en-US"/>
          </a:p>
        </p:txBody>
      </p:sp>
      <p:sp>
        <p:nvSpPr>
          <p:cNvPr id="6" name="Footer Placeholder 5">
            <a:extLst>
              <a:ext uri="{FF2B5EF4-FFF2-40B4-BE49-F238E27FC236}">
                <a16:creationId xmlns:a16="http://schemas.microsoft.com/office/drawing/2014/main" id="{D0ED31C4-D42B-F871-DDC7-E2C93D8A1A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2BBE06-66B6-8E3A-950D-AFA0F3C2F654}"/>
              </a:ext>
            </a:extLst>
          </p:cNvPr>
          <p:cNvSpPr>
            <a:spLocks noGrp="1"/>
          </p:cNvSpPr>
          <p:nvPr>
            <p:ph type="sldNum" sz="quarter" idx="12"/>
          </p:nvPr>
        </p:nvSpPr>
        <p:spPr>
          <a:xfrm>
            <a:off x="8610600" y="6356350"/>
            <a:ext cx="2743200" cy="365125"/>
          </a:xfrm>
          <a:prstGeom prst="rect">
            <a:avLst/>
          </a:prstGeom>
        </p:spPr>
        <p:txBody>
          <a:bodyPr/>
          <a:lstStyle/>
          <a:p>
            <a:fld id="{C4B73FAA-2468-874E-BD67-F901B2732C15}" type="slidenum">
              <a:rPr lang="en-US" smtClean="0"/>
              <a:t>‹#›</a:t>
            </a:fld>
            <a:endParaRPr lang="en-US"/>
          </a:p>
        </p:txBody>
      </p:sp>
    </p:spTree>
    <p:extLst>
      <p:ext uri="{BB962C8B-B14F-4D97-AF65-F5344CB8AC3E}">
        <p14:creationId xmlns:p14="http://schemas.microsoft.com/office/powerpoint/2010/main" val="86953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868DC-2EF0-7803-C096-AA0892D6E3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061813-9591-9B8A-C493-48FB644920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D57C3-6586-818D-F416-4E95CB7482C2}"/>
              </a:ext>
            </a:extLst>
          </p:cNvPr>
          <p:cNvSpPr>
            <a:spLocks noGrp="1"/>
          </p:cNvSpPr>
          <p:nvPr>
            <p:ph type="dt" sz="half" idx="10"/>
          </p:nvPr>
        </p:nvSpPr>
        <p:spPr/>
        <p:txBody>
          <a:bodyPr/>
          <a:lstStyle/>
          <a:p>
            <a:fld id="{AE8F41AA-D257-0D4E-B15F-8D4DD6006F36}" type="datetimeFigureOut">
              <a:rPr lang="en-US" smtClean="0"/>
              <a:t>3/27/2024</a:t>
            </a:fld>
            <a:endParaRPr lang="en-US"/>
          </a:p>
        </p:txBody>
      </p:sp>
      <p:sp>
        <p:nvSpPr>
          <p:cNvPr id="5" name="Footer Placeholder 4">
            <a:extLst>
              <a:ext uri="{FF2B5EF4-FFF2-40B4-BE49-F238E27FC236}">
                <a16:creationId xmlns:a16="http://schemas.microsoft.com/office/drawing/2014/main" id="{4D5A32B2-56C4-FC4A-A978-72734D03F0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4F56F5-BE96-A3AB-24AA-86AD2EF64D61}"/>
              </a:ext>
            </a:extLst>
          </p:cNvPr>
          <p:cNvSpPr>
            <a:spLocks noGrp="1"/>
          </p:cNvSpPr>
          <p:nvPr>
            <p:ph type="sldNum" sz="quarter" idx="12"/>
          </p:nvPr>
        </p:nvSpPr>
        <p:spPr>
          <a:xfrm>
            <a:off x="8610600" y="6356350"/>
            <a:ext cx="2743200" cy="365125"/>
          </a:xfrm>
          <a:prstGeom prst="rect">
            <a:avLst/>
          </a:prstGeom>
        </p:spPr>
        <p:txBody>
          <a:bodyPr/>
          <a:lstStyle/>
          <a:p>
            <a:fld id="{C4B73FAA-2468-874E-BD67-F901B2732C15}" type="slidenum">
              <a:rPr lang="en-US" smtClean="0"/>
              <a:t>‹#›</a:t>
            </a:fld>
            <a:endParaRPr lang="en-US"/>
          </a:p>
        </p:txBody>
      </p:sp>
    </p:spTree>
    <p:extLst>
      <p:ext uri="{BB962C8B-B14F-4D97-AF65-F5344CB8AC3E}">
        <p14:creationId xmlns:p14="http://schemas.microsoft.com/office/powerpoint/2010/main" val="30274857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617CC0-DB9E-82BC-928B-7D41513212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950D1A-CEB8-C0A3-0143-D839D7963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5295E3-CC37-2147-8A9F-A3ADDD6B1735}"/>
              </a:ext>
            </a:extLst>
          </p:cNvPr>
          <p:cNvSpPr>
            <a:spLocks noGrp="1"/>
          </p:cNvSpPr>
          <p:nvPr>
            <p:ph type="dt" sz="half" idx="10"/>
          </p:nvPr>
        </p:nvSpPr>
        <p:spPr/>
        <p:txBody>
          <a:bodyPr/>
          <a:lstStyle/>
          <a:p>
            <a:fld id="{AE8F41AA-D257-0D4E-B15F-8D4DD6006F36}" type="datetimeFigureOut">
              <a:rPr lang="en-US" smtClean="0"/>
              <a:t>3/27/2024</a:t>
            </a:fld>
            <a:endParaRPr lang="en-US"/>
          </a:p>
        </p:txBody>
      </p:sp>
      <p:sp>
        <p:nvSpPr>
          <p:cNvPr id="5" name="Footer Placeholder 4">
            <a:extLst>
              <a:ext uri="{FF2B5EF4-FFF2-40B4-BE49-F238E27FC236}">
                <a16:creationId xmlns:a16="http://schemas.microsoft.com/office/drawing/2014/main" id="{3E3DDEAC-166E-44D0-6ACF-880F91EA2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7B1893-8A56-3F8F-D060-D30B0566A3F0}"/>
              </a:ext>
            </a:extLst>
          </p:cNvPr>
          <p:cNvSpPr>
            <a:spLocks noGrp="1"/>
          </p:cNvSpPr>
          <p:nvPr>
            <p:ph type="sldNum" sz="quarter" idx="12"/>
          </p:nvPr>
        </p:nvSpPr>
        <p:spPr>
          <a:xfrm>
            <a:off x="8610600" y="6356350"/>
            <a:ext cx="2743200" cy="365125"/>
          </a:xfrm>
          <a:prstGeom prst="rect">
            <a:avLst/>
          </a:prstGeom>
        </p:spPr>
        <p:txBody>
          <a:bodyPr/>
          <a:lstStyle/>
          <a:p>
            <a:fld id="{C4B73FAA-2468-874E-BD67-F901B2732C15}" type="slidenum">
              <a:rPr lang="en-US" smtClean="0"/>
              <a:t>‹#›</a:t>
            </a:fld>
            <a:endParaRPr lang="en-US"/>
          </a:p>
        </p:txBody>
      </p:sp>
    </p:spTree>
    <p:extLst>
      <p:ext uri="{BB962C8B-B14F-4D97-AF65-F5344CB8AC3E}">
        <p14:creationId xmlns:p14="http://schemas.microsoft.com/office/powerpoint/2010/main" val="2209321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907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8467" y="294216"/>
            <a:ext cx="513127" cy="375485"/>
          </a:xfrm>
          <a:prstGeom prst="rect">
            <a:avLst/>
          </a:prstGeom>
        </p:spPr>
        <p:txBody>
          <a:bodyPr/>
          <a:lstStyle>
            <a:lvl1pPr>
              <a:defRPr>
                <a:solidFill>
                  <a:schemeClr val="tx1">
                    <a:lumMod val="50000"/>
                    <a:lumOff val="50000"/>
                  </a:schemeClr>
                </a:solidFill>
              </a:defRPr>
            </a:lvl1pPr>
          </a:lstStyle>
          <a:p>
            <a:fld id="{5FE2865B-5A85-46E1-8D35-0B875AD961FE}" type="slidenum">
              <a:rPr lang="en-US" smtClean="0"/>
              <a:pPr/>
              <a:t>‹#›</a:t>
            </a:fld>
            <a:endParaRPr lang="en-US" dirty="0"/>
          </a:p>
        </p:txBody>
      </p:sp>
    </p:spTree>
    <p:extLst>
      <p:ext uri="{BB962C8B-B14F-4D97-AF65-F5344CB8AC3E}">
        <p14:creationId xmlns:p14="http://schemas.microsoft.com/office/powerpoint/2010/main" val="274378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684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15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010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38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53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79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AFD61DCE-327E-A9BA-597C-D17119BB8DF7}"/>
              </a:ext>
            </a:extLst>
          </p:cNvPr>
          <p:cNvSpPr>
            <a:spLocks noGrp="1"/>
          </p:cNvSpPr>
          <p:nvPr>
            <p:ph type="sldNum" sz="quarter" idx="12"/>
          </p:nvPr>
        </p:nvSpPr>
        <p:spPr>
          <a:xfrm>
            <a:off x="11502862" y="255579"/>
            <a:ext cx="513127" cy="375485"/>
          </a:xfrm>
          <a:prstGeom prst="rect">
            <a:avLst/>
          </a:prstGeom>
        </p:spPr>
        <p:txBody>
          <a:bodyPr/>
          <a:lstStyle>
            <a:lvl1pPr>
              <a:defRPr>
                <a:solidFill>
                  <a:schemeClr val="tx1">
                    <a:lumMod val="50000"/>
                    <a:lumOff val="50000"/>
                  </a:schemeClr>
                </a:solidFill>
              </a:defRPr>
            </a:lvl1pPr>
          </a:lstStyle>
          <a:p>
            <a:fld id="{5FE2865B-5A85-46E1-8D35-0B875AD961FE}" type="slidenum">
              <a:rPr lang="en-US" smtClean="0"/>
              <a:pPr/>
              <a:t>‹#›</a:t>
            </a:fld>
            <a:endParaRPr lang="en-US" dirty="0"/>
          </a:p>
        </p:txBody>
      </p:sp>
    </p:spTree>
    <p:extLst>
      <p:ext uri="{BB962C8B-B14F-4D97-AF65-F5344CB8AC3E}">
        <p14:creationId xmlns:p14="http://schemas.microsoft.com/office/powerpoint/2010/main" val="24625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3193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3">
            <a:extLst>
              <a:ext uri="{FF2B5EF4-FFF2-40B4-BE49-F238E27FC236}">
                <a16:creationId xmlns:a16="http://schemas.microsoft.com/office/drawing/2014/main" id="{AFD61DCE-327E-A9BA-597C-D17119BB8DF7}"/>
              </a:ext>
            </a:extLst>
          </p:cNvPr>
          <p:cNvSpPr>
            <a:spLocks noGrp="1"/>
          </p:cNvSpPr>
          <p:nvPr>
            <p:ph type="sldNum" sz="quarter" idx="12"/>
          </p:nvPr>
        </p:nvSpPr>
        <p:spPr>
          <a:xfrm>
            <a:off x="11502862" y="255579"/>
            <a:ext cx="513127" cy="375485"/>
          </a:xfrm>
          <a:prstGeom prst="rect">
            <a:avLst/>
          </a:prstGeom>
        </p:spPr>
        <p:txBody>
          <a:bodyPr/>
          <a:lstStyle>
            <a:lvl1pPr>
              <a:defRPr>
                <a:solidFill>
                  <a:schemeClr val="tx1">
                    <a:lumMod val="50000"/>
                    <a:lumOff val="50000"/>
                  </a:schemeClr>
                </a:solidFill>
              </a:defRPr>
            </a:lvl1pPr>
          </a:lstStyle>
          <a:p>
            <a:fld id="{5FE2865B-5A85-46E1-8D35-0B875AD961FE}" type="slidenum">
              <a:rPr lang="en-US" smtClean="0"/>
              <a:pPr/>
              <a:t>‹#›</a:t>
            </a:fld>
            <a:endParaRPr lang="en-US" dirty="0"/>
          </a:p>
        </p:txBody>
      </p:sp>
    </p:spTree>
    <p:extLst>
      <p:ext uri="{BB962C8B-B14F-4D97-AF65-F5344CB8AC3E}">
        <p14:creationId xmlns:p14="http://schemas.microsoft.com/office/powerpoint/2010/main" val="92411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8467" y="294216"/>
            <a:ext cx="513127" cy="375485"/>
          </a:xfrm>
          <a:prstGeom prst="rect">
            <a:avLst/>
          </a:prstGeom>
        </p:spPr>
        <p:txBody>
          <a:bodyPr/>
          <a:lstStyle>
            <a:lvl1pPr>
              <a:defRPr>
                <a:solidFill>
                  <a:schemeClr val="tx1">
                    <a:lumMod val="50000"/>
                    <a:lumOff val="50000"/>
                  </a:schemeClr>
                </a:solidFill>
              </a:defRPr>
            </a:lvl1pPr>
          </a:lstStyle>
          <a:p>
            <a:fld id="{5FE2865B-5A85-46E1-8D35-0B875AD961FE}" type="slidenum">
              <a:rPr lang="en-US" smtClean="0"/>
              <a:pPr/>
              <a:t>‹#›</a:t>
            </a:fld>
            <a:endParaRPr lang="en-US" dirty="0"/>
          </a:p>
        </p:txBody>
      </p:sp>
    </p:spTree>
    <p:extLst>
      <p:ext uri="{BB962C8B-B14F-4D97-AF65-F5344CB8AC3E}">
        <p14:creationId xmlns:p14="http://schemas.microsoft.com/office/powerpoint/2010/main" val="410689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AFD61DCE-327E-A9BA-597C-D17119BB8DF7}"/>
              </a:ext>
            </a:extLst>
          </p:cNvPr>
          <p:cNvSpPr>
            <a:spLocks noGrp="1"/>
          </p:cNvSpPr>
          <p:nvPr>
            <p:ph type="sldNum" sz="quarter" idx="12"/>
          </p:nvPr>
        </p:nvSpPr>
        <p:spPr>
          <a:xfrm>
            <a:off x="11502862" y="255579"/>
            <a:ext cx="513127" cy="375485"/>
          </a:xfrm>
          <a:prstGeom prst="rect">
            <a:avLst/>
          </a:prstGeom>
        </p:spPr>
        <p:txBody>
          <a:bodyPr/>
          <a:lstStyle>
            <a:lvl1pPr>
              <a:defRPr>
                <a:solidFill>
                  <a:schemeClr val="tx1">
                    <a:lumMod val="50000"/>
                    <a:lumOff val="50000"/>
                  </a:schemeClr>
                </a:solidFill>
              </a:defRPr>
            </a:lvl1pPr>
          </a:lstStyle>
          <a:p>
            <a:fld id="{5FE2865B-5A85-46E1-8D35-0B875AD961FE}" type="slidenum">
              <a:rPr lang="en-US" smtClean="0"/>
              <a:pPr/>
              <a:t>‹#›</a:t>
            </a:fld>
            <a:endParaRPr lang="en-US" dirty="0"/>
          </a:p>
        </p:txBody>
      </p:sp>
    </p:spTree>
    <p:extLst>
      <p:ext uri="{BB962C8B-B14F-4D97-AF65-F5344CB8AC3E}">
        <p14:creationId xmlns:p14="http://schemas.microsoft.com/office/powerpoint/2010/main" val="151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lide Number Placeholder 3">
            <a:extLst>
              <a:ext uri="{FF2B5EF4-FFF2-40B4-BE49-F238E27FC236}">
                <a16:creationId xmlns:a16="http://schemas.microsoft.com/office/drawing/2014/main" id="{FDD5DF90-825F-282B-692D-FF6B9BC83A93}"/>
              </a:ext>
            </a:extLst>
          </p:cNvPr>
          <p:cNvSpPr txBox="1">
            <a:spLocks/>
          </p:cNvSpPr>
          <p:nvPr userDrawn="1"/>
        </p:nvSpPr>
        <p:spPr>
          <a:xfrm>
            <a:off x="11502862" y="229821"/>
            <a:ext cx="513127" cy="375485"/>
          </a:xfrm>
          <a:prstGeom prst="rect">
            <a:avLst/>
          </a:prstGeom>
        </p:spPr>
        <p:txBody>
          <a:bodyPr/>
          <a:lstStyle>
            <a:defPPr>
              <a:defRPr lang="en-US"/>
            </a:defPPr>
            <a:lvl1pPr marL="0" algn="l" defTabSz="914400" rtl="0" eaLnBrk="1" latinLnBrk="0" hangingPunct="1">
              <a:defRPr sz="1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E2865B-5A85-46E1-8D35-0B875AD961FE}" type="slidenum">
              <a:rPr lang="en-US" smtClean="0"/>
              <a:pPr/>
              <a:t>‹#›</a:t>
            </a:fld>
            <a:endParaRPr lang="en-US" dirty="0"/>
          </a:p>
        </p:txBody>
      </p:sp>
    </p:spTree>
    <p:extLst>
      <p:ext uri="{BB962C8B-B14F-4D97-AF65-F5344CB8AC3E}">
        <p14:creationId xmlns:p14="http://schemas.microsoft.com/office/powerpoint/2010/main" val="177862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8.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image" Target="../media/image9.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5.png"/><Relationship Id="rId5" Type="http://schemas.openxmlformats.org/officeDocument/2006/relationships/theme" Target="../theme/theme8.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682388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938"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81502"/>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836859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1713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661616"/>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4EB18F-A3B0-6C6E-D94B-E9254B1E33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F52FCB-CF04-8C80-4B70-F54584D21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DC280E-80D6-BD4A-01AC-B29D287E15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8F41AA-D257-0D4E-B15F-8D4DD6006F36}" type="datetimeFigureOut">
              <a:rPr lang="en-US" smtClean="0"/>
              <a:t>3/27/2024</a:t>
            </a:fld>
            <a:endParaRPr lang="en-US"/>
          </a:p>
        </p:txBody>
      </p:sp>
      <p:sp>
        <p:nvSpPr>
          <p:cNvPr id="5" name="Footer Placeholder 4">
            <a:extLst>
              <a:ext uri="{FF2B5EF4-FFF2-40B4-BE49-F238E27FC236}">
                <a16:creationId xmlns:a16="http://schemas.microsoft.com/office/drawing/2014/main" id="{531E6A9A-721E-4280-3339-7D3B545755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397649638"/>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2072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181223"/>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502458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474656"/>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18.png"/><Relationship Id="rId9"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1.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hyperlink" Target="https://lead4ward.com/open-sessions" TargetMode="Externa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3.jpe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35.xml"/><Relationship Id="rId6" Type="http://schemas.openxmlformats.org/officeDocument/2006/relationships/hyperlink" Target="mailto:info@lead4ward.com" TargetMode="External"/><Relationship Id="rId5" Type="http://schemas.openxmlformats.org/officeDocument/2006/relationships/hyperlink" Target="mailto:stephanie@lead4ward.com" TargetMode="External"/><Relationship Id="rId4" Type="http://schemas.openxmlformats.org/officeDocument/2006/relationships/hyperlink" Target="mailto:keli@lead4ward.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hyperlink" Target="https://creativecommons.org/licenses/by/3.0/" TargetMode="External"/><Relationship Id="rId4" Type="http://schemas.openxmlformats.org/officeDocument/2006/relationships/hyperlink" Target="https://owl.excelsior.edu/writing-process/prewriting-strategies/prewriting-strategies-asking-defining-question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https://commons.wikimedia.org/wiki/File:Simple_light_bulb_graphic.png" TargetMode="Externa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stage with lights&#10;&#10;Description automatically generated">
            <a:extLst>
              <a:ext uri="{FF2B5EF4-FFF2-40B4-BE49-F238E27FC236}">
                <a16:creationId xmlns:a16="http://schemas.microsoft.com/office/drawing/2014/main" id="{0023FC8F-63F4-A072-3E61-D970BCED69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94824" cy="7376894"/>
          </a:xfrm>
          <a:prstGeom prst="rect">
            <a:avLst/>
          </a:prstGeom>
        </p:spPr>
      </p:pic>
      <p:pic>
        <p:nvPicPr>
          <p:cNvPr id="5" name="Picture 4" descr="Purple text on a white background&#10;&#10;Description automatically generated">
            <a:extLst>
              <a:ext uri="{FF2B5EF4-FFF2-40B4-BE49-F238E27FC236}">
                <a16:creationId xmlns:a16="http://schemas.microsoft.com/office/drawing/2014/main" id="{E85F7525-ABF1-089F-69FA-433CCBC375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57" r="8957"/>
          <a:stretch/>
        </p:blipFill>
        <p:spPr>
          <a:xfrm>
            <a:off x="2395522" y="1219567"/>
            <a:ext cx="7503780" cy="4937760"/>
          </a:xfrm>
          <a:prstGeom prst="ellipse">
            <a:avLst/>
          </a:prstGeom>
          <a:scene3d>
            <a:camera prst="orthographicFront">
              <a:rot lat="1200000" lon="0" rev="0"/>
            </a:camera>
            <a:lightRig rig="threePt" dir="t"/>
          </a:scene3d>
          <a:sp3d>
            <a:bevelT w="406400" h="349250"/>
            <a:bevelB w="0" h="0"/>
          </a:sp3d>
        </p:spPr>
      </p:pic>
    </p:spTree>
    <p:extLst>
      <p:ext uri="{BB962C8B-B14F-4D97-AF65-F5344CB8AC3E}">
        <p14:creationId xmlns:p14="http://schemas.microsoft.com/office/powerpoint/2010/main" val="220728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7B66A6-3D99-5B7D-5D03-FEB7BD6AA9B6}"/>
              </a:ext>
            </a:extLst>
          </p:cNvPr>
          <p:cNvPicPr>
            <a:picLocks noChangeAspect="1"/>
          </p:cNvPicPr>
          <p:nvPr/>
        </p:nvPicPr>
        <p:blipFill>
          <a:blip r:embed="rId3"/>
          <a:stretch>
            <a:fillRect/>
          </a:stretch>
        </p:blipFill>
        <p:spPr>
          <a:xfrm>
            <a:off x="412758" y="0"/>
            <a:ext cx="11366483" cy="1888690"/>
          </a:xfrm>
          <a:prstGeom prst="rect">
            <a:avLst/>
          </a:prstGeom>
        </p:spPr>
      </p:pic>
    </p:spTree>
    <p:extLst>
      <p:ext uri="{BB962C8B-B14F-4D97-AF65-F5344CB8AC3E}">
        <p14:creationId xmlns:p14="http://schemas.microsoft.com/office/powerpoint/2010/main" val="219950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1.48148E-6 L 0 0.32708 " pathEditMode="relative" rAng="0" ptsTypes="AA">
                                      <p:cBhvr>
                                        <p:cTn id="6" dur="2000" fill="hold"/>
                                        <p:tgtEl>
                                          <p:spTgt spid="9"/>
                                        </p:tgtEl>
                                        <p:attrNameLst>
                                          <p:attrName>ppt_x</p:attrName>
                                          <p:attrName>ppt_y</p:attrName>
                                        </p:attrNameLst>
                                      </p:cBhvr>
                                      <p:rCtr x="0" y="163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C0156-DD47-0D82-E8AC-049F42E398D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A913FFF-29FA-521B-0E8D-8D3F13C58774}"/>
              </a:ext>
            </a:extLst>
          </p:cNvPr>
          <p:cNvSpPr txBox="1">
            <a:spLocks/>
          </p:cNvSpPr>
          <p:nvPr/>
        </p:nvSpPr>
        <p:spPr>
          <a:xfrm>
            <a:off x="-165652" y="-142139"/>
            <a:ext cx="12523304" cy="1325563"/>
          </a:xfrm>
          <a:prstGeom prst="rect">
            <a:avLst/>
          </a:prstGeom>
        </p:spPr>
        <p:txBody>
          <a:bodyPr anchor="b"/>
          <a:lstStyle>
            <a:lvl1pPr algn="ctr" defTabSz="914400" rtl="0" eaLnBrk="1" latinLnBrk="0" hangingPunct="1">
              <a:lnSpc>
                <a:spcPct val="90000"/>
              </a:lnSpc>
              <a:spcBef>
                <a:spcPct val="0"/>
              </a:spcBef>
              <a:buNone/>
              <a:defRPr sz="6000" kern="1200">
                <a:solidFill>
                  <a:schemeClr val="bg1"/>
                </a:solidFill>
                <a:latin typeface="Century Gothic" panose="020B0502020202020204" pitchFamily="34" charset="0"/>
                <a:ea typeface="+mj-ea"/>
                <a:cs typeface="+mj-cs"/>
              </a:defRPr>
            </a:lvl1pPr>
          </a:lstStyle>
          <a:p>
            <a:r>
              <a:rPr lang="en-US" sz="3600" dirty="0">
                <a:solidFill>
                  <a:srgbClr val="92D050"/>
                </a:solidFill>
              </a:rPr>
              <a:t>how do you typically approach this time of year?</a:t>
            </a:r>
          </a:p>
        </p:txBody>
      </p:sp>
      <p:graphicFrame>
        <p:nvGraphicFramePr>
          <p:cNvPr id="7" name="Object 1024">
            <a:extLst>
              <a:ext uri="{FF2B5EF4-FFF2-40B4-BE49-F238E27FC236}">
                <a16:creationId xmlns:a16="http://schemas.microsoft.com/office/drawing/2014/main" id="{52E6E786-3F9F-1EA9-5063-FE78C5D90961}"/>
              </a:ext>
            </a:extLst>
          </p:cNvPr>
          <p:cNvGraphicFramePr>
            <a:graphicFrameLocks noChangeAspect="1"/>
          </p:cNvGraphicFramePr>
          <p:nvPr>
            <p:extLst>
              <p:ext uri="{D42A27DB-BD31-4B8C-83A1-F6EECF244321}">
                <p14:modId xmlns:p14="http://schemas.microsoft.com/office/powerpoint/2010/main" val="383329312"/>
              </p:ext>
            </p:extLst>
          </p:nvPr>
        </p:nvGraphicFramePr>
        <p:xfrm>
          <a:off x="2015094" y="1432943"/>
          <a:ext cx="7977816" cy="462501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96A9F590-11B2-4C27-8ABA-D3610025684E}"/>
              </a:ext>
            </a:extLst>
          </p:cNvPr>
          <p:cNvSpPr txBox="1"/>
          <p:nvPr/>
        </p:nvSpPr>
        <p:spPr>
          <a:xfrm>
            <a:off x="2422953" y="1991181"/>
            <a:ext cx="1411760" cy="464871"/>
          </a:xfrm>
          <a:prstGeom prst="rect">
            <a:avLst/>
          </a:prstGeom>
          <a:noFill/>
        </p:spPr>
        <p:txBody>
          <a:bodyPr wrap="square">
            <a:spAutoFit/>
          </a:bodyPr>
          <a:lstStyle/>
          <a:p>
            <a:pPr algn="ctr">
              <a:lnSpc>
                <a:spcPct val="150000"/>
              </a:lnSpc>
            </a:pPr>
            <a:r>
              <a:rPr lang="en-US" dirty="0">
                <a:solidFill>
                  <a:schemeClr val="bg1"/>
                </a:solidFill>
              </a:rPr>
              <a:t>anticipation</a:t>
            </a:r>
          </a:p>
        </p:txBody>
      </p:sp>
      <p:sp>
        <p:nvSpPr>
          <p:cNvPr id="16" name="TextBox 15">
            <a:extLst>
              <a:ext uri="{FF2B5EF4-FFF2-40B4-BE49-F238E27FC236}">
                <a16:creationId xmlns:a16="http://schemas.microsoft.com/office/drawing/2014/main" id="{77F006C9-85C7-CD61-33CB-29BAFB80FEDB}"/>
              </a:ext>
            </a:extLst>
          </p:cNvPr>
          <p:cNvSpPr txBox="1"/>
          <p:nvPr/>
        </p:nvSpPr>
        <p:spPr>
          <a:xfrm>
            <a:off x="3580538" y="2965238"/>
            <a:ext cx="1411760" cy="464871"/>
          </a:xfrm>
          <a:prstGeom prst="rect">
            <a:avLst/>
          </a:prstGeom>
          <a:noFill/>
        </p:spPr>
        <p:txBody>
          <a:bodyPr wrap="square">
            <a:spAutoFit/>
          </a:bodyPr>
          <a:lstStyle/>
          <a:p>
            <a:pPr algn="ctr">
              <a:lnSpc>
                <a:spcPct val="150000"/>
              </a:lnSpc>
            </a:pPr>
            <a:r>
              <a:rPr lang="en-US" dirty="0">
                <a:solidFill>
                  <a:schemeClr val="bg1"/>
                </a:solidFill>
              </a:rPr>
              <a:t>survival</a:t>
            </a:r>
          </a:p>
        </p:txBody>
      </p:sp>
      <p:sp>
        <p:nvSpPr>
          <p:cNvPr id="17" name="TextBox 16">
            <a:extLst>
              <a:ext uri="{FF2B5EF4-FFF2-40B4-BE49-F238E27FC236}">
                <a16:creationId xmlns:a16="http://schemas.microsoft.com/office/drawing/2014/main" id="{40E0283B-2A0A-B6D1-CC7B-1962975D4685}"/>
              </a:ext>
            </a:extLst>
          </p:cNvPr>
          <p:cNvSpPr txBox="1"/>
          <p:nvPr/>
        </p:nvSpPr>
        <p:spPr>
          <a:xfrm>
            <a:off x="4650259" y="4227630"/>
            <a:ext cx="1824681" cy="464871"/>
          </a:xfrm>
          <a:prstGeom prst="rect">
            <a:avLst/>
          </a:prstGeom>
          <a:noFill/>
        </p:spPr>
        <p:txBody>
          <a:bodyPr wrap="square">
            <a:spAutoFit/>
          </a:bodyPr>
          <a:lstStyle/>
          <a:p>
            <a:pPr algn="ctr">
              <a:lnSpc>
                <a:spcPct val="150000"/>
              </a:lnSpc>
            </a:pPr>
            <a:r>
              <a:rPr lang="en-US" dirty="0">
                <a:solidFill>
                  <a:schemeClr val="bg1"/>
                </a:solidFill>
              </a:rPr>
              <a:t>disillusionment</a:t>
            </a:r>
          </a:p>
        </p:txBody>
      </p:sp>
      <p:sp>
        <p:nvSpPr>
          <p:cNvPr id="18" name="TextBox 17">
            <a:extLst>
              <a:ext uri="{FF2B5EF4-FFF2-40B4-BE49-F238E27FC236}">
                <a16:creationId xmlns:a16="http://schemas.microsoft.com/office/drawing/2014/main" id="{3A5611D6-0A2C-29CA-86B2-873ED4627483}"/>
              </a:ext>
            </a:extLst>
          </p:cNvPr>
          <p:cNvSpPr txBox="1"/>
          <p:nvPr/>
        </p:nvSpPr>
        <p:spPr>
          <a:xfrm>
            <a:off x="6207889" y="3690193"/>
            <a:ext cx="1824681" cy="464871"/>
          </a:xfrm>
          <a:prstGeom prst="rect">
            <a:avLst/>
          </a:prstGeom>
          <a:noFill/>
        </p:spPr>
        <p:txBody>
          <a:bodyPr wrap="square">
            <a:spAutoFit/>
          </a:bodyPr>
          <a:lstStyle/>
          <a:p>
            <a:pPr algn="ctr">
              <a:lnSpc>
                <a:spcPct val="150000"/>
              </a:lnSpc>
            </a:pPr>
            <a:r>
              <a:rPr lang="en-US" dirty="0">
                <a:solidFill>
                  <a:schemeClr val="bg1"/>
                </a:solidFill>
              </a:rPr>
              <a:t>rejuvenation</a:t>
            </a:r>
          </a:p>
        </p:txBody>
      </p:sp>
      <p:sp>
        <p:nvSpPr>
          <p:cNvPr id="19" name="TextBox 18">
            <a:extLst>
              <a:ext uri="{FF2B5EF4-FFF2-40B4-BE49-F238E27FC236}">
                <a16:creationId xmlns:a16="http://schemas.microsoft.com/office/drawing/2014/main" id="{E7363529-F4D8-819F-5DB1-A0D44C2C0CE4}"/>
              </a:ext>
            </a:extLst>
          </p:cNvPr>
          <p:cNvSpPr txBox="1"/>
          <p:nvPr/>
        </p:nvSpPr>
        <p:spPr>
          <a:xfrm>
            <a:off x="7368322" y="2953092"/>
            <a:ext cx="1824681" cy="464871"/>
          </a:xfrm>
          <a:prstGeom prst="rect">
            <a:avLst/>
          </a:prstGeom>
          <a:noFill/>
        </p:spPr>
        <p:txBody>
          <a:bodyPr wrap="square">
            <a:spAutoFit/>
          </a:bodyPr>
          <a:lstStyle/>
          <a:p>
            <a:pPr algn="ctr">
              <a:lnSpc>
                <a:spcPct val="150000"/>
              </a:lnSpc>
            </a:pPr>
            <a:r>
              <a:rPr lang="en-US" dirty="0">
                <a:solidFill>
                  <a:schemeClr val="bg1"/>
                </a:solidFill>
              </a:rPr>
              <a:t>reflection</a:t>
            </a:r>
          </a:p>
        </p:txBody>
      </p:sp>
    </p:spTree>
    <p:extLst>
      <p:ext uri="{BB962C8B-B14F-4D97-AF65-F5344CB8AC3E}">
        <p14:creationId xmlns:p14="http://schemas.microsoft.com/office/powerpoint/2010/main" val="231596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7" grpId="0">
        <p:bldAsOne/>
      </p:bldGraphic>
      <p:bldP spid="15" grpId="0"/>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C0156-DD47-0D82-E8AC-049F42E398D4}"/>
            </a:ext>
          </a:extLst>
        </p:cNvPr>
        <p:cNvGrpSpPr/>
        <p:nvPr/>
      </p:nvGrpSpPr>
      <p:grpSpPr>
        <a:xfrm>
          <a:off x="0" y="0"/>
          <a:ext cx="0" cy="0"/>
          <a:chOff x="0" y="0"/>
          <a:chExt cx="0" cy="0"/>
        </a:xfrm>
      </p:grpSpPr>
      <p:graphicFrame>
        <p:nvGraphicFramePr>
          <p:cNvPr id="2" name="Object 1024">
            <a:extLst>
              <a:ext uri="{FF2B5EF4-FFF2-40B4-BE49-F238E27FC236}">
                <a16:creationId xmlns:a16="http://schemas.microsoft.com/office/drawing/2014/main" id="{1B277055-62CC-3B93-F1A1-C774FD1EDB2C}"/>
              </a:ext>
            </a:extLst>
          </p:cNvPr>
          <p:cNvGraphicFramePr>
            <a:graphicFrameLocks noChangeAspect="1"/>
          </p:cNvGraphicFramePr>
          <p:nvPr>
            <p:extLst>
              <p:ext uri="{D42A27DB-BD31-4B8C-83A1-F6EECF244321}">
                <p14:modId xmlns:p14="http://schemas.microsoft.com/office/powerpoint/2010/main" val="103206340"/>
              </p:ext>
            </p:extLst>
          </p:nvPr>
        </p:nvGraphicFramePr>
        <p:xfrm>
          <a:off x="2075436" y="1432943"/>
          <a:ext cx="7977816" cy="462501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E7D8CD4F-C562-1C40-508E-46F8C0D68554}"/>
              </a:ext>
            </a:extLst>
          </p:cNvPr>
          <p:cNvSpPr txBox="1"/>
          <p:nvPr/>
        </p:nvSpPr>
        <p:spPr>
          <a:xfrm>
            <a:off x="2422953" y="1991181"/>
            <a:ext cx="1411760" cy="464871"/>
          </a:xfrm>
          <a:prstGeom prst="rect">
            <a:avLst/>
          </a:prstGeom>
          <a:noFill/>
        </p:spPr>
        <p:txBody>
          <a:bodyPr wrap="square">
            <a:spAutoFit/>
          </a:bodyPr>
          <a:lstStyle/>
          <a:p>
            <a:pPr algn="ctr">
              <a:lnSpc>
                <a:spcPct val="150000"/>
              </a:lnSpc>
            </a:pPr>
            <a:r>
              <a:rPr lang="en-US" dirty="0">
                <a:solidFill>
                  <a:schemeClr val="bg1"/>
                </a:solidFill>
              </a:rPr>
              <a:t>anticipation</a:t>
            </a:r>
          </a:p>
        </p:txBody>
      </p:sp>
      <p:sp>
        <p:nvSpPr>
          <p:cNvPr id="10" name="TextBox 9">
            <a:extLst>
              <a:ext uri="{FF2B5EF4-FFF2-40B4-BE49-F238E27FC236}">
                <a16:creationId xmlns:a16="http://schemas.microsoft.com/office/drawing/2014/main" id="{58C4313B-54F7-9C72-B3F7-805778F4E81E}"/>
              </a:ext>
            </a:extLst>
          </p:cNvPr>
          <p:cNvSpPr txBox="1"/>
          <p:nvPr/>
        </p:nvSpPr>
        <p:spPr>
          <a:xfrm>
            <a:off x="3713445" y="2947517"/>
            <a:ext cx="1411760" cy="464871"/>
          </a:xfrm>
          <a:prstGeom prst="rect">
            <a:avLst/>
          </a:prstGeom>
          <a:noFill/>
        </p:spPr>
        <p:txBody>
          <a:bodyPr wrap="square">
            <a:spAutoFit/>
          </a:bodyPr>
          <a:lstStyle/>
          <a:p>
            <a:pPr algn="ctr">
              <a:lnSpc>
                <a:spcPct val="150000"/>
              </a:lnSpc>
            </a:pPr>
            <a:r>
              <a:rPr lang="en-US" dirty="0">
                <a:solidFill>
                  <a:schemeClr val="bg1"/>
                </a:solidFill>
              </a:rPr>
              <a:t>survival</a:t>
            </a:r>
          </a:p>
        </p:txBody>
      </p:sp>
      <p:sp>
        <p:nvSpPr>
          <p:cNvPr id="11" name="TextBox 10">
            <a:extLst>
              <a:ext uri="{FF2B5EF4-FFF2-40B4-BE49-F238E27FC236}">
                <a16:creationId xmlns:a16="http://schemas.microsoft.com/office/drawing/2014/main" id="{D5857486-21BC-D17D-6F8C-4B138D03FAB4}"/>
              </a:ext>
            </a:extLst>
          </p:cNvPr>
          <p:cNvSpPr txBox="1"/>
          <p:nvPr/>
        </p:nvSpPr>
        <p:spPr>
          <a:xfrm>
            <a:off x="4650259" y="4227630"/>
            <a:ext cx="1824681" cy="464871"/>
          </a:xfrm>
          <a:prstGeom prst="rect">
            <a:avLst/>
          </a:prstGeom>
          <a:noFill/>
        </p:spPr>
        <p:txBody>
          <a:bodyPr wrap="square">
            <a:spAutoFit/>
          </a:bodyPr>
          <a:lstStyle/>
          <a:p>
            <a:pPr algn="ctr">
              <a:lnSpc>
                <a:spcPct val="150000"/>
              </a:lnSpc>
            </a:pPr>
            <a:r>
              <a:rPr lang="en-US" dirty="0">
                <a:solidFill>
                  <a:schemeClr val="bg1"/>
                </a:solidFill>
              </a:rPr>
              <a:t>disillusionment</a:t>
            </a:r>
          </a:p>
        </p:txBody>
      </p:sp>
      <p:sp>
        <p:nvSpPr>
          <p:cNvPr id="12" name="TextBox 11">
            <a:extLst>
              <a:ext uri="{FF2B5EF4-FFF2-40B4-BE49-F238E27FC236}">
                <a16:creationId xmlns:a16="http://schemas.microsoft.com/office/drawing/2014/main" id="{D1781AF8-A495-4435-7A94-A018A468A7E8}"/>
              </a:ext>
            </a:extLst>
          </p:cNvPr>
          <p:cNvSpPr txBox="1"/>
          <p:nvPr/>
        </p:nvSpPr>
        <p:spPr>
          <a:xfrm>
            <a:off x="6207889" y="3690193"/>
            <a:ext cx="1824681" cy="464871"/>
          </a:xfrm>
          <a:prstGeom prst="rect">
            <a:avLst/>
          </a:prstGeom>
          <a:noFill/>
        </p:spPr>
        <p:txBody>
          <a:bodyPr wrap="square">
            <a:spAutoFit/>
          </a:bodyPr>
          <a:lstStyle/>
          <a:p>
            <a:pPr algn="ctr">
              <a:lnSpc>
                <a:spcPct val="150000"/>
              </a:lnSpc>
            </a:pPr>
            <a:r>
              <a:rPr lang="en-US" dirty="0">
                <a:solidFill>
                  <a:schemeClr val="bg1"/>
                </a:solidFill>
              </a:rPr>
              <a:t>rejuvenation</a:t>
            </a:r>
          </a:p>
        </p:txBody>
      </p:sp>
      <p:sp>
        <p:nvSpPr>
          <p:cNvPr id="13" name="TextBox 12">
            <a:extLst>
              <a:ext uri="{FF2B5EF4-FFF2-40B4-BE49-F238E27FC236}">
                <a16:creationId xmlns:a16="http://schemas.microsoft.com/office/drawing/2014/main" id="{A1D0434E-E63B-6214-CA24-A9E3BC40BE09}"/>
              </a:ext>
            </a:extLst>
          </p:cNvPr>
          <p:cNvSpPr txBox="1"/>
          <p:nvPr/>
        </p:nvSpPr>
        <p:spPr>
          <a:xfrm>
            <a:off x="7448066" y="3174604"/>
            <a:ext cx="1824681" cy="464871"/>
          </a:xfrm>
          <a:prstGeom prst="rect">
            <a:avLst/>
          </a:prstGeom>
          <a:noFill/>
        </p:spPr>
        <p:txBody>
          <a:bodyPr wrap="square">
            <a:spAutoFit/>
          </a:bodyPr>
          <a:lstStyle/>
          <a:p>
            <a:pPr algn="ctr">
              <a:lnSpc>
                <a:spcPct val="150000"/>
              </a:lnSpc>
            </a:pPr>
            <a:r>
              <a:rPr lang="en-US" dirty="0">
                <a:solidFill>
                  <a:schemeClr val="bg1"/>
                </a:solidFill>
              </a:rPr>
              <a:t>reflection</a:t>
            </a:r>
          </a:p>
        </p:txBody>
      </p:sp>
      <p:sp>
        <p:nvSpPr>
          <p:cNvPr id="5" name="TextBox 4">
            <a:extLst>
              <a:ext uri="{FF2B5EF4-FFF2-40B4-BE49-F238E27FC236}">
                <a16:creationId xmlns:a16="http://schemas.microsoft.com/office/drawing/2014/main" id="{AC594410-1F5F-2411-B124-031726884658}"/>
              </a:ext>
            </a:extLst>
          </p:cNvPr>
          <p:cNvSpPr txBox="1"/>
          <p:nvPr/>
        </p:nvSpPr>
        <p:spPr>
          <a:xfrm>
            <a:off x="8410834" y="2330860"/>
            <a:ext cx="1411760" cy="464871"/>
          </a:xfrm>
          <a:prstGeom prst="rect">
            <a:avLst/>
          </a:prstGeom>
          <a:noFill/>
        </p:spPr>
        <p:txBody>
          <a:bodyPr wrap="square">
            <a:spAutoFit/>
          </a:bodyPr>
          <a:lstStyle/>
          <a:p>
            <a:pPr algn="ctr">
              <a:lnSpc>
                <a:spcPct val="150000"/>
              </a:lnSpc>
            </a:pPr>
            <a:r>
              <a:rPr lang="en-US" dirty="0">
                <a:solidFill>
                  <a:schemeClr val="bg1"/>
                </a:solidFill>
              </a:rPr>
              <a:t>anticipation</a:t>
            </a:r>
          </a:p>
        </p:txBody>
      </p:sp>
      <p:sp>
        <p:nvSpPr>
          <p:cNvPr id="8" name="TextBox 7">
            <a:extLst>
              <a:ext uri="{FF2B5EF4-FFF2-40B4-BE49-F238E27FC236}">
                <a16:creationId xmlns:a16="http://schemas.microsoft.com/office/drawing/2014/main" id="{8863CF72-A19D-552F-3B12-300673354FF5}"/>
              </a:ext>
            </a:extLst>
          </p:cNvPr>
          <p:cNvSpPr txBox="1"/>
          <p:nvPr/>
        </p:nvSpPr>
        <p:spPr>
          <a:xfrm>
            <a:off x="4417541" y="1884970"/>
            <a:ext cx="3194221" cy="369332"/>
          </a:xfrm>
          <a:prstGeom prst="rect">
            <a:avLst/>
          </a:prstGeom>
          <a:noFill/>
        </p:spPr>
        <p:txBody>
          <a:bodyPr wrap="square">
            <a:spAutoFit/>
          </a:bodyPr>
          <a:lstStyle/>
          <a:p>
            <a:pPr algn="ctr"/>
            <a:r>
              <a:rPr lang="en-US" altLang="en-US" dirty="0">
                <a:solidFill>
                  <a:schemeClr val="bg1"/>
                </a:solidFill>
              </a:rPr>
              <a:t>from Ellen Moir’s work at UCSC</a:t>
            </a:r>
            <a:endParaRPr lang="en-US" dirty="0">
              <a:solidFill>
                <a:schemeClr val="bg1"/>
              </a:solidFill>
            </a:endParaRPr>
          </a:p>
        </p:txBody>
      </p:sp>
      <p:sp>
        <p:nvSpPr>
          <p:cNvPr id="7" name="Title 1">
            <a:extLst>
              <a:ext uri="{FF2B5EF4-FFF2-40B4-BE49-F238E27FC236}">
                <a16:creationId xmlns:a16="http://schemas.microsoft.com/office/drawing/2014/main" id="{031968F3-A934-C530-FAE4-D1CE31C9EDDD}"/>
              </a:ext>
            </a:extLst>
          </p:cNvPr>
          <p:cNvSpPr txBox="1">
            <a:spLocks/>
          </p:cNvSpPr>
          <p:nvPr/>
        </p:nvSpPr>
        <p:spPr>
          <a:xfrm>
            <a:off x="0" y="-264695"/>
            <a:ext cx="12156558" cy="1325563"/>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bg1"/>
                </a:solidFill>
                <a:latin typeface="Century Gothic" panose="020B0502020202020204" pitchFamily="34" charset="0"/>
                <a:ea typeface="+mj-ea"/>
                <a:cs typeface="+mj-cs"/>
              </a:defRPr>
            </a:lvl1pPr>
          </a:lstStyle>
          <a:p>
            <a:r>
              <a:rPr lang="en-US" sz="3900" dirty="0">
                <a:solidFill>
                  <a:srgbClr val="92D050"/>
                </a:solidFill>
                <a:latin typeface="Century Gothic"/>
              </a:rPr>
              <a:t>how do new teachers feel throughout the year?</a:t>
            </a:r>
          </a:p>
        </p:txBody>
      </p:sp>
    </p:spTree>
    <p:extLst>
      <p:ext uri="{BB962C8B-B14F-4D97-AF65-F5344CB8AC3E}">
        <p14:creationId xmlns:p14="http://schemas.microsoft.com/office/powerpoint/2010/main" val="22071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9" grpId="0"/>
      <p:bldP spid="10" grpId="0"/>
      <p:bldP spid="11" grpId="0"/>
      <p:bldP spid="12" grpId="0"/>
      <p:bldP spid="1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71213C-4732-8DBD-E02C-25D38240D533}"/>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ide view mirror of a car&#10;&#10;Description automatically generated">
            <a:extLst>
              <a:ext uri="{FF2B5EF4-FFF2-40B4-BE49-F238E27FC236}">
                <a16:creationId xmlns:a16="http://schemas.microsoft.com/office/drawing/2014/main" id="{5F4D624C-14EA-EB0C-1533-543C01ED95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84" r="-1" b="-1"/>
          <a:stretch/>
        </p:blipFill>
        <p:spPr>
          <a:xfrm>
            <a:off x="2522356" y="10"/>
            <a:ext cx="9669642" cy="6857990"/>
          </a:xfrm>
          <a:prstGeom prst="rect">
            <a:avLst/>
          </a:prstGeom>
          <a:solidFill>
            <a:srgbClr val="FFFFFF">
              <a:shade val="85000"/>
            </a:srgbClr>
          </a:solidFill>
          <a:scene3d>
            <a:camera prst="perspectiveContrastingLeftFacing">
              <a:rot lat="540000" lon="2100000" rev="0"/>
            </a:camera>
            <a:lightRig rig="soft" dir="t"/>
          </a:scene3d>
          <a:sp3d contourW="12700" prstMaterial="matte">
            <a:bevelT w="63500" h="50800"/>
            <a:contourClr>
              <a:srgbClr val="C0C0C0"/>
            </a:contourClr>
          </a:sp3d>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6DC5A308-2A56-B09A-8AE4-3629D86B12A4}"/>
              </a:ext>
            </a:extLst>
          </p:cNvPr>
          <p:cNvSpPr txBox="1">
            <a:spLocks/>
          </p:cNvSpPr>
          <p:nvPr/>
        </p:nvSpPr>
        <p:spPr>
          <a:xfrm>
            <a:off x="-4" y="-42538"/>
            <a:ext cx="3986751" cy="189991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lumMod val="65000"/>
                    <a:lumOff val="35000"/>
                  </a:schemeClr>
                </a:solidFill>
                <a:latin typeface="Century Gothic" panose="020B0502020202020204" pitchFamily="34" charset="0"/>
                <a:ea typeface="+mj-ea"/>
                <a:cs typeface="+mj-cs"/>
              </a:defRPr>
            </a:lvl1pPr>
          </a:lstStyle>
          <a:p>
            <a:pPr marR="0" lvl="0" fontAlgn="auto">
              <a:spcAft>
                <a:spcPts val="600"/>
              </a:spcAft>
              <a:buClrTx/>
              <a:buSzTx/>
              <a:tabLst/>
              <a:defRPr/>
            </a:pPr>
            <a:r>
              <a:rPr lang="en-US" altLang="en-US" sz="4000" dirty="0">
                <a:solidFill>
                  <a:srgbClr val="92D050"/>
                </a:solidFill>
              </a:rPr>
              <a:t>looking back</a:t>
            </a:r>
          </a:p>
          <a:p>
            <a:pPr marR="0" lvl="0" fontAlgn="auto">
              <a:spcAft>
                <a:spcPts val="600"/>
              </a:spcAft>
              <a:buClrTx/>
              <a:buSzTx/>
              <a:tabLst/>
              <a:defRPr/>
            </a:pPr>
            <a:r>
              <a:rPr lang="en-US" altLang="en-US" sz="4000" dirty="0">
                <a:solidFill>
                  <a:srgbClr val="0063C2"/>
                </a:solidFill>
              </a:rPr>
              <a:t>leading4ward</a:t>
            </a:r>
          </a:p>
        </p:txBody>
      </p:sp>
      <p:sp>
        <p:nvSpPr>
          <p:cNvPr id="3" name="TextBox 2">
            <a:extLst>
              <a:ext uri="{FF2B5EF4-FFF2-40B4-BE49-F238E27FC236}">
                <a16:creationId xmlns:a16="http://schemas.microsoft.com/office/drawing/2014/main" id="{5696650D-460B-426C-8DAB-ECAA90E4DC76}"/>
              </a:ext>
            </a:extLst>
          </p:cNvPr>
          <p:cNvSpPr txBox="1"/>
          <p:nvPr/>
        </p:nvSpPr>
        <p:spPr>
          <a:xfrm>
            <a:off x="224587" y="1757983"/>
            <a:ext cx="3822189" cy="3742762"/>
          </a:xfrm>
          <a:prstGeom prst="rect">
            <a:avLst/>
          </a:prstGeom>
        </p:spPr>
        <p:txBody>
          <a:bodyPr vert="horz" lIns="91440" tIns="45720" rIns="91440" bIns="45720" rtlCol="0">
            <a:normAutofit/>
          </a:bodyPr>
          <a:lstStyle/>
          <a:p>
            <a:pPr marL="342900" marR="0" lvl="0" indent="-228600" fontAlgn="auto">
              <a:lnSpc>
                <a:spcPct val="90000"/>
              </a:lnSpc>
              <a:spcBef>
                <a:spcPts val="0"/>
              </a:spcBef>
              <a:spcAft>
                <a:spcPts val="600"/>
              </a:spcAft>
              <a:buClrTx/>
              <a:buSzTx/>
              <a:buFont typeface="Arial" panose="020B0604020202020204" pitchFamily="34" charset="0"/>
              <a:buChar char="•"/>
              <a:tabLst/>
              <a:defRPr/>
            </a:pPr>
            <a:r>
              <a:rPr lang="en-US" altLang="en-US" sz="2400" dirty="0"/>
              <a:t>accountability</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lang="en-US" altLang="en-US" sz="2400" dirty="0"/>
              <a:t>changes in assessment</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lang="en-US" altLang="en-US" sz="2400" dirty="0"/>
              <a:t>writing/reading</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lang="en-US" altLang="en-US" sz="2400" dirty="0"/>
              <a:t>new staff</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71CC3D33-273F-FFE5-796C-2D1B88D51C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5490" y="6380922"/>
            <a:ext cx="1253461" cy="318052"/>
          </a:xfrm>
          <a:prstGeom prst="rect">
            <a:avLst/>
          </a:prstGeom>
        </p:spPr>
      </p:pic>
    </p:spTree>
    <p:extLst>
      <p:ext uri="{BB962C8B-B14F-4D97-AF65-F5344CB8AC3E}">
        <p14:creationId xmlns:p14="http://schemas.microsoft.com/office/powerpoint/2010/main" val="225085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71213C-4732-8DBD-E02C-25D38240D533}"/>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ide view mirror of a car&#10;&#10;Description automatically generated">
            <a:extLst>
              <a:ext uri="{FF2B5EF4-FFF2-40B4-BE49-F238E27FC236}">
                <a16:creationId xmlns:a16="http://schemas.microsoft.com/office/drawing/2014/main" id="{5F4D624C-14EA-EB0C-1533-543C01ED95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84" r="-1" b="-1"/>
          <a:stretch/>
        </p:blipFill>
        <p:spPr>
          <a:xfrm>
            <a:off x="2522356" y="10"/>
            <a:ext cx="9669642" cy="6857990"/>
          </a:xfrm>
          <a:prstGeom prst="rect">
            <a:avLst/>
          </a:prstGeom>
          <a:solidFill>
            <a:srgbClr val="FFFFFF">
              <a:shade val="85000"/>
            </a:srgbClr>
          </a:solidFill>
          <a:scene3d>
            <a:camera prst="perspectiveContrastingLeftFacing">
              <a:rot lat="540000" lon="2100000" rev="0"/>
            </a:camera>
            <a:lightRig rig="soft" dir="t"/>
          </a:scene3d>
          <a:sp3d contourW="12700" prstMaterial="matte">
            <a:bevelT w="63500" h="50800"/>
            <a:contourClr>
              <a:srgbClr val="C0C0C0"/>
            </a:contourClr>
          </a:sp3d>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45482A25-F218-5D82-0560-8AD464609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5490" y="6380922"/>
            <a:ext cx="1253461" cy="318052"/>
          </a:xfrm>
          <a:prstGeom prst="rect">
            <a:avLst/>
          </a:prstGeom>
        </p:spPr>
      </p:pic>
      <p:sp>
        <p:nvSpPr>
          <p:cNvPr id="7" name="Title 1">
            <a:extLst>
              <a:ext uri="{FF2B5EF4-FFF2-40B4-BE49-F238E27FC236}">
                <a16:creationId xmlns:a16="http://schemas.microsoft.com/office/drawing/2014/main" id="{4390BD6B-CE6B-5AE8-C82A-AC7ADD9BC14E}"/>
              </a:ext>
            </a:extLst>
          </p:cNvPr>
          <p:cNvSpPr txBox="1">
            <a:spLocks/>
          </p:cNvSpPr>
          <p:nvPr/>
        </p:nvSpPr>
        <p:spPr>
          <a:xfrm>
            <a:off x="-4" y="-42538"/>
            <a:ext cx="3942449" cy="189991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lumMod val="65000"/>
                    <a:lumOff val="35000"/>
                  </a:schemeClr>
                </a:solidFill>
                <a:latin typeface="Century Gothic" panose="020B0502020202020204" pitchFamily="34" charset="0"/>
                <a:ea typeface="+mj-ea"/>
                <a:cs typeface="+mj-cs"/>
              </a:defRPr>
            </a:lvl1pPr>
          </a:lstStyle>
          <a:p>
            <a:pPr marR="0" lvl="0" fontAlgn="auto">
              <a:spcAft>
                <a:spcPts val="600"/>
              </a:spcAft>
              <a:buClrTx/>
              <a:buSzTx/>
              <a:tabLst/>
              <a:defRPr/>
            </a:pPr>
            <a:r>
              <a:rPr lang="en-US" altLang="en-US" sz="4000" dirty="0">
                <a:solidFill>
                  <a:srgbClr val="92D050"/>
                </a:solidFill>
              </a:rPr>
              <a:t>looking back</a:t>
            </a:r>
          </a:p>
          <a:p>
            <a:pPr marR="0" lvl="0" fontAlgn="auto">
              <a:spcAft>
                <a:spcPts val="600"/>
              </a:spcAft>
              <a:buClrTx/>
              <a:buSzTx/>
              <a:tabLst/>
              <a:defRPr/>
            </a:pPr>
            <a:r>
              <a:rPr lang="en-US" altLang="en-US" sz="4000" dirty="0">
                <a:solidFill>
                  <a:srgbClr val="0063C2"/>
                </a:solidFill>
              </a:rPr>
              <a:t>leading4ward</a:t>
            </a:r>
          </a:p>
        </p:txBody>
      </p:sp>
      <p:sp>
        <p:nvSpPr>
          <p:cNvPr id="2" name="TextBox 1">
            <a:extLst>
              <a:ext uri="{FF2B5EF4-FFF2-40B4-BE49-F238E27FC236}">
                <a16:creationId xmlns:a16="http://schemas.microsoft.com/office/drawing/2014/main" id="{80BEACF2-41F6-676B-ED56-8E1648087FF2}"/>
              </a:ext>
            </a:extLst>
          </p:cNvPr>
          <p:cNvSpPr txBox="1"/>
          <p:nvPr/>
        </p:nvSpPr>
        <p:spPr>
          <a:xfrm>
            <a:off x="305328" y="1736857"/>
            <a:ext cx="3729959" cy="3416320"/>
          </a:xfrm>
          <a:prstGeom prst="rect">
            <a:avLst/>
          </a:prstGeom>
          <a:noFill/>
        </p:spPr>
        <p:txBody>
          <a:bodyPr wrap="square">
            <a:spAutoFit/>
          </a:bodyPr>
          <a:lstStyle/>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lang="en-US" altLang="en-US" sz="2400" dirty="0">
                <a:latin typeface="Calibri Light" panose="020F0302020204030204"/>
                <a:ea typeface="Calibri" charset="0"/>
                <a:cs typeface="Calibri" charset="0"/>
              </a:rPr>
              <a:t>build common language and understanding through common experiences</a:t>
            </a:r>
          </a:p>
          <a:p>
            <a:pPr marR="0" lvl="0" algn="l" defTabSz="457200" rtl="0" eaLnBrk="1" fontAlgn="auto" latinLnBrk="0" hangingPunct="1">
              <a:spcBef>
                <a:spcPts val="0"/>
              </a:spcBef>
              <a:spcAft>
                <a:spcPts val="0"/>
              </a:spcAft>
              <a:buClrTx/>
              <a:buSzTx/>
              <a:tabLst/>
              <a:defRPr/>
            </a:pPr>
            <a:endParaRPr lang="en-US" altLang="en-US" sz="2400" dirty="0">
              <a:latin typeface="Calibri Light" panose="020F0302020204030204"/>
              <a:ea typeface="Calibri" charset="0"/>
              <a:cs typeface="Calibri" charset="0"/>
            </a:endParaRPr>
          </a:p>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lang="en-US" altLang="en-US" sz="2400" dirty="0">
                <a:latin typeface="Calibri Light" panose="020F0302020204030204"/>
                <a:ea typeface="Calibri" charset="0"/>
                <a:cs typeface="Calibri" charset="0"/>
              </a:rPr>
              <a:t>help new teachers to prioritize, pace and chunk their new learning to minimize stress</a:t>
            </a:r>
          </a:p>
        </p:txBody>
      </p:sp>
    </p:spTree>
    <p:extLst>
      <p:ext uri="{BB962C8B-B14F-4D97-AF65-F5344CB8AC3E}">
        <p14:creationId xmlns:p14="http://schemas.microsoft.com/office/powerpoint/2010/main" val="398279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71213C-4732-8DBD-E02C-25D38240D533}"/>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ide view mirror of a car&#10;&#10;Description automatically generated">
            <a:extLst>
              <a:ext uri="{FF2B5EF4-FFF2-40B4-BE49-F238E27FC236}">
                <a16:creationId xmlns:a16="http://schemas.microsoft.com/office/drawing/2014/main" id="{5F4D624C-14EA-EB0C-1533-543C01ED95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84" r="-1" b="-1"/>
          <a:stretch/>
        </p:blipFill>
        <p:spPr>
          <a:xfrm>
            <a:off x="2522356" y="10"/>
            <a:ext cx="9669642" cy="6857990"/>
          </a:xfrm>
          <a:prstGeom prst="rect">
            <a:avLst/>
          </a:prstGeom>
          <a:solidFill>
            <a:srgbClr val="FFFFFF">
              <a:shade val="85000"/>
            </a:srgbClr>
          </a:solidFill>
          <a:scene3d>
            <a:camera prst="perspectiveContrastingLeftFacing">
              <a:rot lat="540000" lon="2100000" rev="0"/>
            </a:camera>
            <a:lightRig rig="soft" dir="t"/>
          </a:scene3d>
          <a:sp3d contourW="12700" prstMaterial="matte">
            <a:bevelT w="63500" h="50800"/>
            <a:contourClr>
              <a:srgbClr val="C0C0C0"/>
            </a:contourClr>
          </a:sp3d>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0BEACF2-41F6-676B-ED56-8E1648087FF2}"/>
              </a:ext>
            </a:extLst>
          </p:cNvPr>
          <p:cNvSpPr txBox="1"/>
          <p:nvPr/>
        </p:nvSpPr>
        <p:spPr>
          <a:xfrm>
            <a:off x="264346" y="1648680"/>
            <a:ext cx="4044773" cy="2677656"/>
          </a:xfrm>
          <a:prstGeom prst="rect">
            <a:avLst/>
          </a:prstGeom>
          <a:noFill/>
        </p:spPr>
        <p:txBody>
          <a:bodyPr wrap="square">
            <a:spAutoFit/>
          </a:bodyPr>
          <a:lstStyle/>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lang="en-US" altLang="en-US" sz="2400" dirty="0">
                <a:ea typeface="Calibri" charset="0"/>
                <a:cs typeface="Calibri" charset="0"/>
              </a:rPr>
              <a:t>induction program</a:t>
            </a:r>
          </a:p>
          <a:p>
            <a:pPr marR="0" lvl="0" algn="l" defTabSz="457200" rtl="0" eaLnBrk="1" fontAlgn="auto" latinLnBrk="0" hangingPunct="1">
              <a:spcBef>
                <a:spcPts val="0"/>
              </a:spcBef>
              <a:spcAft>
                <a:spcPts val="0"/>
              </a:spcAft>
              <a:buClrTx/>
              <a:buSzTx/>
              <a:tabLst/>
              <a:defRPr/>
            </a:pPr>
            <a:endParaRPr lang="en-US" altLang="en-US" sz="2400" dirty="0">
              <a:ea typeface="Calibri" charset="0"/>
              <a:cs typeface="Calibri" charset="0"/>
            </a:endParaRPr>
          </a:p>
          <a:p>
            <a:pPr marL="742950" lvl="1" indent="-285750" defTabSz="457200">
              <a:buFont typeface="Arial" panose="020B0604020202020204" pitchFamily="34" charset="0"/>
              <a:buChar char="•"/>
              <a:defRPr/>
            </a:pPr>
            <a:r>
              <a:rPr lang="en-US" altLang="en-US" sz="2400" dirty="0">
                <a:ea typeface="Calibri" charset="0"/>
                <a:cs typeface="Calibri" charset="0"/>
              </a:rPr>
              <a:t>first-year teacher academy</a:t>
            </a:r>
          </a:p>
          <a:p>
            <a:pPr lvl="1" defTabSz="457200">
              <a:defRPr/>
            </a:pPr>
            <a:endParaRPr lang="en-US" altLang="en-US" sz="2400" dirty="0">
              <a:ea typeface="Calibri" charset="0"/>
              <a:cs typeface="Calibri" charset="0"/>
            </a:endParaRPr>
          </a:p>
          <a:p>
            <a:pPr marL="742950" lvl="1" indent="-285750" defTabSz="457200">
              <a:buFont typeface="Arial" panose="020B0604020202020204" pitchFamily="34" charset="0"/>
              <a:buChar char="•"/>
              <a:defRPr/>
            </a:pPr>
            <a:r>
              <a:rPr lang="en-US" altLang="en-US" sz="2400" dirty="0">
                <a:ea typeface="Calibri" charset="0"/>
                <a:cs typeface="Calibri" charset="0"/>
              </a:rPr>
              <a:t>mentor and coaching academy</a:t>
            </a:r>
          </a:p>
        </p:txBody>
      </p:sp>
      <p:grpSp>
        <p:nvGrpSpPr>
          <p:cNvPr id="10" name="Group 9">
            <a:extLst>
              <a:ext uri="{FF2B5EF4-FFF2-40B4-BE49-F238E27FC236}">
                <a16:creationId xmlns:a16="http://schemas.microsoft.com/office/drawing/2014/main" id="{E187782A-4C21-55CC-5637-2717CCA39D25}"/>
              </a:ext>
            </a:extLst>
          </p:cNvPr>
          <p:cNvGrpSpPr/>
          <p:nvPr/>
        </p:nvGrpSpPr>
        <p:grpSpPr>
          <a:xfrm>
            <a:off x="680276" y="4462706"/>
            <a:ext cx="2847702" cy="2389725"/>
            <a:chOff x="410294" y="4123834"/>
            <a:chExt cx="2112059" cy="2094297"/>
          </a:xfrm>
        </p:grpSpPr>
        <p:pic>
          <p:nvPicPr>
            <p:cNvPr id="7" name="Picture 6">
              <a:extLst>
                <a:ext uri="{FF2B5EF4-FFF2-40B4-BE49-F238E27FC236}">
                  <a16:creationId xmlns:a16="http://schemas.microsoft.com/office/drawing/2014/main" id="{D2B393B0-4142-04AB-51D1-9230C8E3BAF5}"/>
                </a:ext>
              </a:extLst>
            </p:cNvPr>
            <p:cNvPicPr>
              <a:picLocks noChangeAspect="1"/>
            </p:cNvPicPr>
            <p:nvPr/>
          </p:nvPicPr>
          <p:blipFill rotWithShape="1">
            <a:blip r:embed="rId4"/>
            <a:srcRect t="52121" r="49964"/>
            <a:stretch/>
          </p:blipFill>
          <p:spPr>
            <a:xfrm>
              <a:off x="411816" y="4123834"/>
              <a:ext cx="2110537" cy="976184"/>
            </a:xfrm>
            <a:prstGeom prst="rect">
              <a:avLst/>
            </a:prstGeom>
          </p:spPr>
        </p:pic>
        <p:pic>
          <p:nvPicPr>
            <p:cNvPr id="8" name="Picture 7">
              <a:extLst>
                <a:ext uri="{FF2B5EF4-FFF2-40B4-BE49-F238E27FC236}">
                  <a16:creationId xmlns:a16="http://schemas.microsoft.com/office/drawing/2014/main" id="{189D3280-D835-BD21-D1DF-6CBE40052F5B}"/>
                </a:ext>
              </a:extLst>
            </p:cNvPr>
            <p:cNvPicPr>
              <a:picLocks noChangeAspect="1"/>
            </p:cNvPicPr>
            <p:nvPr/>
          </p:nvPicPr>
          <p:blipFill rotWithShape="1">
            <a:blip r:embed="rId4"/>
            <a:srcRect l="49964" t="52121"/>
            <a:stretch/>
          </p:blipFill>
          <p:spPr>
            <a:xfrm>
              <a:off x="410294" y="5241947"/>
              <a:ext cx="2110537" cy="976184"/>
            </a:xfrm>
            <a:prstGeom prst="rect">
              <a:avLst/>
            </a:prstGeom>
          </p:spPr>
        </p:pic>
      </p:grpSp>
      <p:pic>
        <p:nvPicPr>
          <p:cNvPr id="3" name="Picture 2" descr="A black background with a black square&#10;&#10;Description automatically generated with medium confidence">
            <a:extLst>
              <a:ext uri="{FF2B5EF4-FFF2-40B4-BE49-F238E27FC236}">
                <a16:creationId xmlns:a16="http://schemas.microsoft.com/office/drawing/2014/main" id="{26A740DB-4991-2D8E-DDD2-EE09B1A808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5490" y="6380922"/>
            <a:ext cx="1253461" cy="318052"/>
          </a:xfrm>
          <a:prstGeom prst="rect">
            <a:avLst/>
          </a:prstGeom>
        </p:spPr>
      </p:pic>
      <p:sp>
        <p:nvSpPr>
          <p:cNvPr id="6" name="Title 1">
            <a:extLst>
              <a:ext uri="{FF2B5EF4-FFF2-40B4-BE49-F238E27FC236}">
                <a16:creationId xmlns:a16="http://schemas.microsoft.com/office/drawing/2014/main" id="{F8F5E1B8-B4DA-7D6F-12B8-794FC06D73E6}"/>
              </a:ext>
            </a:extLst>
          </p:cNvPr>
          <p:cNvSpPr txBox="1">
            <a:spLocks/>
          </p:cNvSpPr>
          <p:nvPr/>
        </p:nvSpPr>
        <p:spPr>
          <a:xfrm>
            <a:off x="-4" y="-42538"/>
            <a:ext cx="3986751" cy="189991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lumMod val="65000"/>
                    <a:lumOff val="35000"/>
                  </a:schemeClr>
                </a:solidFill>
                <a:latin typeface="Century Gothic" panose="020B0502020202020204" pitchFamily="34" charset="0"/>
                <a:ea typeface="+mj-ea"/>
                <a:cs typeface="+mj-cs"/>
              </a:defRPr>
            </a:lvl1pPr>
          </a:lstStyle>
          <a:p>
            <a:pPr marR="0" lvl="0" fontAlgn="auto">
              <a:spcAft>
                <a:spcPts val="600"/>
              </a:spcAft>
              <a:buClrTx/>
              <a:buSzTx/>
              <a:tabLst/>
              <a:defRPr/>
            </a:pPr>
            <a:r>
              <a:rPr lang="en-US" altLang="en-US" sz="4000" dirty="0">
                <a:solidFill>
                  <a:srgbClr val="92D050"/>
                </a:solidFill>
              </a:rPr>
              <a:t>looking back</a:t>
            </a:r>
          </a:p>
          <a:p>
            <a:pPr marR="0" lvl="0" fontAlgn="auto">
              <a:spcAft>
                <a:spcPts val="600"/>
              </a:spcAft>
              <a:buClrTx/>
              <a:buSzTx/>
              <a:tabLst/>
              <a:defRPr/>
            </a:pPr>
            <a:r>
              <a:rPr lang="en-US" altLang="en-US" sz="4000" dirty="0">
                <a:solidFill>
                  <a:srgbClr val="0063C2"/>
                </a:solidFill>
              </a:rPr>
              <a:t>leading4ward</a:t>
            </a:r>
          </a:p>
        </p:txBody>
      </p:sp>
    </p:spTree>
    <p:extLst>
      <p:ext uri="{BB962C8B-B14F-4D97-AF65-F5344CB8AC3E}">
        <p14:creationId xmlns:p14="http://schemas.microsoft.com/office/powerpoint/2010/main" val="378145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71213C-4732-8DBD-E02C-25D38240D533}"/>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ide view mirror of a car&#10;&#10;Description automatically generated">
            <a:extLst>
              <a:ext uri="{FF2B5EF4-FFF2-40B4-BE49-F238E27FC236}">
                <a16:creationId xmlns:a16="http://schemas.microsoft.com/office/drawing/2014/main" id="{5F4D624C-14EA-EB0C-1533-543C01ED95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84" r="-1" b="-1"/>
          <a:stretch/>
        </p:blipFill>
        <p:spPr>
          <a:xfrm>
            <a:off x="2522356" y="10"/>
            <a:ext cx="9669642" cy="6857990"/>
          </a:xfrm>
          <a:prstGeom prst="rect">
            <a:avLst/>
          </a:prstGeom>
          <a:solidFill>
            <a:srgbClr val="FFFFFF">
              <a:shade val="85000"/>
            </a:srgbClr>
          </a:solidFill>
          <a:scene3d>
            <a:camera prst="perspectiveContrastingLeftFacing">
              <a:rot lat="540000" lon="2100000" rev="0"/>
            </a:camera>
            <a:lightRig rig="soft" dir="t"/>
          </a:scene3d>
          <a:sp3d contourW="12700" prstMaterial="matte">
            <a:bevelT w="63500" h="50800"/>
            <a:contourClr>
              <a:srgbClr val="C0C0C0"/>
            </a:contourClr>
          </a:sp3d>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0BEACF2-41F6-676B-ED56-8E1648087FF2}"/>
              </a:ext>
            </a:extLst>
          </p:cNvPr>
          <p:cNvSpPr txBox="1"/>
          <p:nvPr/>
        </p:nvSpPr>
        <p:spPr>
          <a:xfrm>
            <a:off x="110291" y="1509534"/>
            <a:ext cx="3775909" cy="3046988"/>
          </a:xfrm>
          <a:prstGeom prst="rect">
            <a:avLst/>
          </a:prstGeom>
          <a:noFill/>
        </p:spPr>
        <p:txBody>
          <a:bodyPr wrap="square">
            <a:spAutoFit/>
          </a:bodyPr>
          <a:lstStyle/>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lang="en-US" altLang="en-US" sz="2400" dirty="0">
                <a:ea typeface="Calibri" charset="0"/>
                <a:cs typeface="Calibri" charset="0"/>
              </a:rPr>
              <a:t>resources</a:t>
            </a:r>
          </a:p>
          <a:p>
            <a:pPr marL="742950" lvl="1" indent="-285750" defTabSz="457200">
              <a:buFont typeface="Arial" panose="020B0604020202020204" pitchFamily="34" charset="0"/>
              <a:buChar char="•"/>
              <a:defRPr/>
            </a:pPr>
            <a:r>
              <a:rPr lang="en-US" altLang="en-US" sz="2400" dirty="0">
                <a:ea typeface="Calibri" charset="0"/>
                <a:cs typeface="Calibri" charset="0"/>
              </a:rPr>
              <a:t>new teacher site</a:t>
            </a:r>
          </a:p>
          <a:p>
            <a:pPr lvl="1" defTabSz="457200">
              <a:defRPr/>
            </a:pPr>
            <a:endParaRPr lang="en-US" altLang="en-US" sz="2400" dirty="0">
              <a:ea typeface="Calibri" charset="0"/>
              <a:cs typeface="Calibri" charset="0"/>
            </a:endParaRPr>
          </a:p>
          <a:p>
            <a:pPr marL="742950" lvl="1" indent="-285750" defTabSz="457200">
              <a:buFont typeface="Arial" panose="020B0604020202020204" pitchFamily="34" charset="0"/>
              <a:buChar char="•"/>
              <a:defRPr/>
            </a:pPr>
            <a:r>
              <a:rPr lang="en-US" altLang="en-US" sz="2400" dirty="0">
                <a:ea typeface="Calibri" charset="0"/>
                <a:cs typeface="Calibri" charset="0"/>
              </a:rPr>
              <a:t>first-year teacher notebook</a:t>
            </a:r>
          </a:p>
          <a:p>
            <a:pPr lvl="1" defTabSz="457200">
              <a:defRPr/>
            </a:pPr>
            <a:endParaRPr lang="en-US" altLang="en-US" sz="2400" dirty="0">
              <a:ea typeface="Calibri" charset="0"/>
              <a:cs typeface="Calibri" charset="0"/>
            </a:endParaRPr>
          </a:p>
          <a:p>
            <a:pPr marL="742950" lvl="1" indent="-285750" defTabSz="457200">
              <a:buFont typeface="Arial" panose="020B0604020202020204" pitchFamily="34" charset="0"/>
              <a:buChar char="•"/>
              <a:defRPr/>
            </a:pPr>
            <a:r>
              <a:rPr lang="en-US" altLang="en-US" sz="2400" dirty="0">
                <a:ea typeface="Calibri" charset="0"/>
                <a:cs typeface="Calibri" charset="0"/>
              </a:rPr>
              <a:t>mentoring and coaching notebook</a:t>
            </a:r>
          </a:p>
        </p:txBody>
      </p:sp>
      <p:pic>
        <p:nvPicPr>
          <p:cNvPr id="3" name="Picture 2">
            <a:extLst>
              <a:ext uri="{FF2B5EF4-FFF2-40B4-BE49-F238E27FC236}">
                <a16:creationId xmlns:a16="http://schemas.microsoft.com/office/drawing/2014/main" id="{4A35C9E1-F5A8-9837-3726-AAC2F715F7E2}"/>
              </a:ext>
            </a:extLst>
          </p:cNvPr>
          <p:cNvPicPr>
            <a:picLocks noChangeAspect="1"/>
          </p:cNvPicPr>
          <p:nvPr/>
        </p:nvPicPr>
        <p:blipFill>
          <a:blip r:embed="rId4"/>
          <a:stretch>
            <a:fillRect/>
          </a:stretch>
        </p:blipFill>
        <p:spPr>
          <a:xfrm rot="1145247">
            <a:off x="2002518" y="5210256"/>
            <a:ext cx="1165480" cy="13840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extLst>
              <a:ext uri="{FF2B5EF4-FFF2-40B4-BE49-F238E27FC236}">
                <a16:creationId xmlns:a16="http://schemas.microsoft.com/office/drawing/2014/main" id="{EB5CA018-28A2-23AA-15BF-90017B8470A6}"/>
              </a:ext>
            </a:extLst>
          </p:cNvPr>
          <p:cNvPicPr>
            <a:picLocks noChangeAspect="1"/>
          </p:cNvPicPr>
          <p:nvPr/>
        </p:nvPicPr>
        <p:blipFill>
          <a:blip r:embed="rId5"/>
          <a:stretch>
            <a:fillRect/>
          </a:stretch>
        </p:blipFill>
        <p:spPr>
          <a:xfrm>
            <a:off x="647933" y="5020123"/>
            <a:ext cx="1157284" cy="13742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descr="A black background with a black square&#10;&#10;Description automatically generated with medium confidence">
            <a:extLst>
              <a:ext uri="{FF2B5EF4-FFF2-40B4-BE49-F238E27FC236}">
                <a16:creationId xmlns:a16="http://schemas.microsoft.com/office/drawing/2014/main" id="{39E876EF-E314-64EA-6D14-95708BD56C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5490" y="6380922"/>
            <a:ext cx="1253461" cy="318052"/>
          </a:xfrm>
          <a:prstGeom prst="rect">
            <a:avLst/>
          </a:prstGeom>
        </p:spPr>
      </p:pic>
      <p:pic>
        <p:nvPicPr>
          <p:cNvPr id="8" name="Picture 7">
            <a:extLst>
              <a:ext uri="{FF2B5EF4-FFF2-40B4-BE49-F238E27FC236}">
                <a16:creationId xmlns:a16="http://schemas.microsoft.com/office/drawing/2014/main" id="{3DC4EF68-C3AC-7F28-CEEC-E07D37AD5D81}"/>
              </a:ext>
            </a:extLst>
          </p:cNvPr>
          <p:cNvPicPr>
            <a:picLocks noChangeAspect="1"/>
          </p:cNvPicPr>
          <p:nvPr/>
        </p:nvPicPr>
        <p:blipFill>
          <a:blip r:embed="rId7"/>
          <a:stretch>
            <a:fillRect/>
          </a:stretch>
        </p:blipFill>
        <p:spPr>
          <a:xfrm>
            <a:off x="4956546" y="805713"/>
            <a:ext cx="6325684" cy="4769506"/>
          </a:xfrm>
          <a:prstGeom prst="rect">
            <a:avLst/>
          </a:prstGeom>
          <a:solidFill>
            <a:srgbClr val="000000">
              <a:shade val="95000"/>
            </a:srgbClr>
          </a:solidFill>
          <a:ln w="444500" cap="sq">
            <a:solidFill>
              <a:srgbClr val="0063C2"/>
            </a:solidFill>
            <a:miter lim="800000"/>
          </a:ln>
          <a:effectLst>
            <a:outerShdw blurRad="254000" dist="190500" dir="2700000" sy="90000" algn="bl" rotWithShape="0">
              <a:srgbClr val="000000">
                <a:alpha val="40000"/>
              </a:srgbClr>
            </a:outerShdw>
          </a:effectLst>
        </p:spPr>
      </p:pic>
      <p:sp>
        <p:nvSpPr>
          <p:cNvPr id="10" name="Title 1">
            <a:extLst>
              <a:ext uri="{FF2B5EF4-FFF2-40B4-BE49-F238E27FC236}">
                <a16:creationId xmlns:a16="http://schemas.microsoft.com/office/drawing/2014/main" id="{A3F7672D-C7BA-4FB7-632E-D7D7C0842E88}"/>
              </a:ext>
            </a:extLst>
          </p:cNvPr>
          <p:cNvSpPr txBox="1">
            <a:spLocks/>
          </p:cNvSpPr>
          <p:nvPr/>
        </p:nvSpPr>
        <p:spPr>
          <a:xfrm>
            <a:off x="53159" y="-33678"/>
            <a:ext cx="3853843" cy="189991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lumMod val="65000"/>
                    <a:lumOff val="35000"/>
                  </a:schemeClr>
                </a:solidFill>
                <a:latin typeface="Century Gothic" panose="020B0502020202020204" pitchFamily="34" charset="0"/>
                <a:ea typeface="+mj-ea"/>
                <a:cs typeface="+mj-cs"/>
              </a:defRPr>
            </a:lvl1pPr>
          </a:lstStyle>
          <a:p>
            <a:pPr marR="0" lvl="0" fontAlgn="auto">
              <a:spcAft>
                <a:spcPts val="600"/>
              </a:spcAft>
              <a:buClrTx/>
              <a:buSzTx/>
              <a:tabLst/>
              <a:defRPr/>
            </a:pPr>
            <a:r>
              <a:rPr lang="en-US" altLang="en-US" sz="4000" dirty="0">
                <a:solidFill>
                  <a:srgbClr val="92D050"/>
                </a:solidFill>
              </a:rPr>
              <a:t>looking back</a:t>
            </a:r>
          </a:p>
          <a:p>
            <a:pPr marR="0" lvl="0" fontAlgn="auto">
              <a:spcAft>
                <a:spcPts val="600"/>
              </a:spcAft>
              <a:buClrTx/>
              <a:buSzTx/>
              <a:tabLst/>
              <a:defRPr/>
            </a:pPr>
            <a:r>
              <a:rPr lang="en-US" altLang="en-US" sz="4000" dirty="0">
                <a:solidFill>
                  <a:srgbClr val="0063C2"/>
                </a:solidFill>
              </a:rPr>
              <a:t>leading4ward</a:t>
            </a:r>
          </a:p>
        </p:txBody>
      </p:sp>
    </p:spTree>
    <p:extLst>
      <p:ext uri="{BB962C8B-B14F-4D97-AF65-F5344CB8AC3E}">
        <p14:creationId xmlns:p14="http://schemas.microsoft.com/office/powerpoint/2010/main" val="349778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ose-up of a grey foam panel&#10;&#10;Description automatically generated">
            <a:extLst>
              <a:ext uri="{FF2B5EF4-FFF2-40B4-BE49-F238E27FC236}">
                <a16:creationId xmlns:a16="http://schemas.microsoft.com/office/drawing/2014/main" id="{1D9CD16E-95F9-BD03-34BE-8B03D18FD6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3907"/>
          <a:stretch/>
        </p:blipFill>
        <p:spPr>
          <a:xfrm rot="10800000">
            <a:off x="-1" y="3774"/>
            <a:ext cx="4396193" cy="6850452"/>
          </a:xfrm>
          <a:prstGeom prst="rect">
            <a:avLst/>
          </a:prstGeom>
          <a:noFill/>
          <a:ln w="88900" cap="sq">
            <a:noFill/>
            <a:miter lim="800000"/>
          </a:ln>
          <a:effectLst>
            <a:outerShdw blurRad="55000" dist="18000" dir="5400000" algn="tl" rotWithShape="0">
              <a:srgbClr val="000000">
                <a:alpha val="40000"/>
              </a:srgbClr>
            </a:outerShdw>
          </a:effectLst>
        </p:spPr>
      </p:pic>
      <p:sp>
        <p:nvSpPr>
          <p:cNvPr id="8" name="Rectangle 7">
            <a:extLst>
              <a:ext uri="{FF2B5EF4-FFF2-40B4-BE49-F238E27FC236}">
                <a16:creationId xmlns:a16="http://schemas.microsoft.com/office/drawing/2014/main" id="{6AB3538C-7823-D73D-78F5-20DA7AB38C24}"/>
              </a:ext>
            </a:extLst>
          </p:cNvPr>
          <p:cNvSpPr/>
          <p:nvPr/>
        </p:nvSpPr>
        <p:spPr>
          <a:xfrm>
            <a:off x="-339748" y="8860"/>
            <a:ext cx="12192001" cy="6850453"/>
          </a:xfrm>
          <a:prstGeom prst="rect">
            <a:avLst/>
          </a:prstGeom>
          <a:solidFill>
            <a:srgbClr val="FFFFFF">
              <a:alpha val="10196"/>
            </a:srgbClr>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8E224E1-2AFE-64A3-CF49-790400342E6D}"/>
              </a:ext>
            </a:extLst>
          </p:cNvPr>
          <p:cNvSpPr/>
          <p:nvPr/>
        </p:nvSpPr>
        <p:spPr>
          <a:xfrm>
            <a:off x="5296577" y="761261"/>
            <a:ext cx="5771820" cy="701731"/>
          </a:xfrm>
          <a:prstGeom prst="rect">
            <a:avLst/>
          </a:prstGeom>
        </p:spPr>
        <p:txBody>
          <a:bodyPr wrap="square">
            <a:spAutoFit/>
          </a:bodyPr>
          <a:lstStyle/>
          <a:p>
            <a:pPr marR="0" lvl="0" defTabSz="457200" rtl="0" eaLnBrk="1" fontAlgn="auto" latinLnBrk="0" hangingPunct="1">
              <a:lnSpc>
                <a:spcPct val="90000"/>
              </a:lnSpc>
              <a:spcBef>
                <a:spcPts val="0"/>
              </a:spcBef>
              <a:spcAft>
                <a:spcPts val="0"/>
              </a:spcAft>
              <a:buClrTx/>
              <a:buSzTx/>
              <a:tabLst/>
              <a:defRPr/>
            </a:pPr>
            <a:r>
              <a:rPr kumimoji="0" lang="en-US" altLang="en-US" sz="4400" b="0" i="0" u="none" strike="noStrike" kern="1200" cap="none" spc="0" normalizeH="0" baseline="0" noProof="0" dirty="0">
                <a:ln>
                  <a:noFill/>
                </a:ln>
                <a:solidFill>
                  <a:srgbClr val="00B0F0"/>
                </a:solidFill>
                <a:effectLst/>
                <a:uLnTx/>
                <a:uFillTx/>
                <a:latin typeface="Century Gothic" panose="020B0502020202020204" pitchFamily="34" charset="0"/>
                <a:ea typeface="Calibri" charset="0"/>
                <a:cs typeface="Calibri" charset="0"/>
              </a:rPr>
              <a:t>navigating the noise</a:t>
            </a:r>
          </a:p>
        </p:txBody>
      </p:sp>
      <p:sp>
        <p:nvSpPr>
          <p:cNvPr id="6" name="TextBox 5">
            <a:extLst>
              <a:ext uri="{FF2B5EF4-FFF2-40B4-BE49-F238E27FC236}">
                <a16:creationId xmlns:a16="http://schemas.microsoft.com/office/drawing/2014/main" id="{543995D1-EFF3-64EA-A8F2-A27AB4847497}"/>
              </a:ext>
            </a:extLst>
          </p:cNvPr>
          <p:cNvSpPr txBox="1"/>
          <p:nvPr/>
        </p:nvSpPr>
        <p:spPr>
          <a:xfrm>
            <a:off x="5319430" y="1899991"/>
            <a:ext cx="5280338" cy="1938992"/>
          </a:xfrm>
          <a:prstGeom prst="rect">
            <a:avLst/>
          </a:prstGeom>
          <a:noFill/>
        </p:spPr>
        <p:txBody>
          <a:bodyPr wrap="square">
            <a:spAutoFit/>
          </a:bodyPr>
          <a:lstStyle/>
          <a:p>
            <a:pPr marL="342900" marR="0" lvl="0" indent="-342900">
              <a:spcBef>
                <a:spcPts val="0"/>
              </a:spcBef>
              <a:spcAft>
                <a:spcPts val="0"/>
              </a:spcAft>
              <a:buFont typeface="Arial" panose="020B0604020202020204" pitchFamily="34" charset="0"/>
              <a:buChar char="•"/>
            </a:pPr>
            <a:r>
              <a:rPr lang="en-US" sz="2400" kern="100" dirty="0">
                <a:effectLst/>
                <a:ea typeface="Calibri" panose="020F0502020204030204" pitchFamily="34" charset="0"/>
                <a:cs typeface="Times New Roman" panose="02020603050405020304" pitchFamily="18" charset="0"/>
              </a:rPr>
              <a:t>how will we maximize the use of assessments?</a:t>
            </a:r>
          </a:p>
          <a:p>
            <a:pPr marL="342900" marR="0" lvl="0" indent="-342900">
              <a:spcBef>
                <a:spcPts val="0"/>
              </a:spcBef>
              <a:spcAft>
                <a:spcPts val="0"/>
              </a:spcAft>
              <a:buFont typeface="Arial" panose="020B0604020202020204" pitchFamily="34" charset="0"/>
              <a:buChar char="•"/>
            </a:pPr>
            <a:endParaRPr lang="en-US" sz="2400" kern="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2400" kern="100" dirty="0">
                <a:effectLst/>
                <a:ea typeface="Calibri" panose="020F0502020204030204" pitchFamily="34" charset="0"/>
                <a:cs typeface="Times New Roman" panose="02020603050405020304" pitchFamily="18" charset="0"/>
              </a:rPr>
              <a:t>how will accountability ratings impact our focus on student learning?</a:t>
            </a:r>
          </a:p>
        </p:txBody>
      </p:sp>
      <p:sp>
        <p:nvSpPr>
          <p:cNvPr id="7" name="Rectangle 6">
            <a:extLst>
              <a:ext uri="{FF2B5EF4-FFF2-40B4-BE49-F238E27FC236}">
                <a16:creationId xmlns:a16="http://schemas.microsoft.com/office/drawing/2014/main" id="{3798542D-8A99-B11F-F1FD-D30F22EC2D95}"/>
              </a:ext>
            </a:extLst>
          </p:cNvPr>
          <p:cNvSpPr/>
          <p:nvPr/>
        </p:nvSpPr>
        <p:spPr>
          <a:xfrm>
            <a:off x="5447415" y="4794419"/>
            <a:ext cx="5459505" cy="1200329"/>
          </a:xfrm>
          <a:prstGeom prst="rect">
            <a:avLst/>
          </a:prstGeom>
        </p:spPr>
        <p:txBody>
          <a:bodyPr wrap="square">
            <a:spAutoFit/>
          </a:bodyPr>
          <a:lstStyle/>
          <a:p>
            <a:pPr marR="0" lvl="0" algn="ctr" defTabSz="457200" rtl="0" eaLnBrk="1" fontAlgn="auto" latinLnBrk="0" hangingPunct="1">
              <a:lnSpc>
                <a:spcPct val="90000"/>
              </a:lnSpc>
              <a:spcBef>
                <a:spcPts val="0"/>
              </a:spcBef>
              <a:spcAft>
                <a:spcPts val="0"/>
              </a:spcAft>
              <a:buClrTx/>
              <a:buSzTx/>
              <a:tabLst/>
              <a:defRPr/>
            </a:pPr>
            <a:r>
              <a:rPr kumimoji="0" lang="en-US" altLang="en-US" sz="4000" b="0" i="0" u="none" strike="noStrike" kern="1200" cap="none" spc="0" normalizeH="0" baseline="0" noProof="0" dirty="0">
                <a:ln>
                  <a:noFill/>
                </a:ln>
                <a:solidFill>
                  <a:srgbClr val="00B0F0"/>
                </a:solidFill>
                <a:effectLst/>
                <a:uLnTx/>
                <a:uFillTx/>
                <a:latin typeface="Century Gothic" panose="020B0502020202020204" pitchFamily="34" charset="0"/>
                <a:ea typeface="Calibri" charset="0"/>
                <a:cs typeface="Calibri" charset="0"/>
              </a:rPr>
              <a:t>everything is new to a new teacher!</a:t>
            </a:r>
            <a:endParaRPr kumimoji="0" lang="en-US" altLang="en-US" sz="2400" b="0" i="0" u="none" strike="noStrike" kern="1200" cap="none" spc="0" normalizeH="0" baseline="0" noProof="0" dirty="0">
              <a:ln>
                <a:noFill/>
              </a:ln>
              <a:solidFill>
                <a:schemeClr val="accent6"/>
              </a:solidFill>
              <a:effectLst/>
              <a:uLnTx/>
              <a:uFillTx/>
              <a:latin typeface="Century Gothic" panose="020B0502020202020204" pitchFamily="34" charset="0"/>
              <a:ea typeface="Calibri" charset="0"/>
              <a:cs typeface="Calibri" charset="0"/>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E2BF5FF5-6104-9B90-2C72-BACC0AC475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5490" y="6380922"/>
            <a:ext cx="1253461" cy="318052"/>
          </a:xfrm>
          <a:prstGeom prst="rect">
            <a:avLst/>
          </a:prstGeom>
        </p:spPr>
      </p:pic>
    </p:spTree>
    <p:extLst>
      <p:ext uri="{BB962C8B-B14F-4D97-AF65-F5344CB8AC3E}">
        <p14:creationId xmlns:p14="http://schemas.microsoft.com/office/powerpoint/2010/main" val="202086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ose-up of a grey foam panel&#10;&#10;Description automatically generated">
            <a:extLst>
              <a:ext uri="{FF2B5EF4-FFF2-40B4-BE49-F238E27FC236}">
                <a16:creationId xmlns:a16="http://schemas.microsoft.com/office/drawing/2014/main" id="{1D9CD16E-95F9-BD03-34BE-8B03D18FD6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3907"/>
          <a:stretch/>
        </p:blipFill>
        <p:spPr>
          <a:xfrm rot="10800000">
            <a:off x="-1" y="3774"/>
            <a:ext cx="4396193" cy="6850452"/>
          </a:xfrm>
          <a:prstGeom prst="rect">
            <a:avLst/>
          </a:prstGeom>
          <a:noFill/>
          <a:ln w="88900" cap="sq">
            <a:noFill/>
            <a:miter lim="800000"/>
          </a:ln>
          <a:effectLst>
            <a:outerShdw blurRad="55000" dist="18000" dir="5400000" algn="tl" rotWithShape="0">
              <a:srgbClr val="000000">
                <a:alpha val="40000"/>
              </a:srgbClr>
            </a:outerShdw>
          </a:effectLst>
        </p:spPr>
      </p:pic>
      <p:sp>
        <p:nvSpPr>
          <p:cNvPr id="8" name="Rectangle 7">
            <a:extLst>
              <a:ext uri="{FF2B5EF4-FFF2-40B4-BE49-F238E27FC236}">
                <a16:creationId xmlns:a16="http://schemas.microsoft.com/office/drawing/2014/main" id="{6AB3538C-7823-D73D-78F5-20DA7AB38C24}"/>
              </a:ext>
            </a:extLst>
          </p:cNvPr>
          <p:cNvSpPr/>
          <p:nvPr/>
        </p:nvSpPr>
        <p:spPr>
          <a:xfrm>
            <a:off x="-3050" y="0"/>
            <a:ext cx="12192001" cy="6850453"/>
          </a:xfrm>
          <a:prstGeom prst="rect">
            <a:avLst/>
          </a:prstGeom>
          <a:solidFill>
            <a:srgbClr val="FFFFFF">
              <a:alpha val="10196"/>
            </a:srgbClr>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43995D1-EFF3-64EA-A8F2-A27AB4847497}"/>
              </a:ext>
            </a:extLst>
          </p:cNvPr>
          <p:cNvSpPr txBox="1"/>
          <p:nvPr/>
        </p:nvSpPr>
        <p:spPr>
          <a:xfrm>
            <a:off x="5319430" y="1899991"/>
            <a:ext cx="5280338" cy="1938992"/>
          </a:xfrm>
          <a:prstGeom prst="rect">
            <a:avLst/>
          </a:prstGeom>
          <a:noFill/>
        </p:spPr>
        <p:txBody>
          <a:bodyPr wrap="square">
            <a:spAutoFit/>
          </a:bodyPr>
          <a:lstStyle/>
          <a:p>
            <a:pPr marL="342900" marR="0" lvl="0" indent="-342900">
              <a:spcBef>
                <a:spcPts val="0"/>
              </a:spcBef>
              <a:spcAft>
                <a:spcPts val="0"/>
              </a:spcAft>
              <a:buFont typeface="Arial" panose="020B0604020202020204" pitchFamily="34" charset="0"/>
              <a:buChar char="•"/>
            </a:pPr>
            <a:r>
              <a:rPr lang="en-US" sz="2400" kern="100" dirty="0">
                <a:effectLst/>
                <a:ea typeface="Calibri" panose="020F0502020204030204" pitchFamily="34" charset="0"/>
                <a:cs typeface="Times New Roman" panose="02020603050405020304" pitchFamily="18" charset="0"/>
              </a:rPr>
              <a:t>identify who will take the responsibility</a:t>
            </a:r>
          </a:p>
          <a:p>
            <a:pPr marL="571500" marR="0" lvl="0" indent="-571500">
              <a:spcBef>
                <a:spcPts val="0"/>
              </a:spcBef>
              <a:spcAft>
                <a:spcPts val="0"/>
              </a:spcAft>
              <a:buFont typeface="Arial" panose="020B0604020202020204" pitchFamily="34" charset="0"/>
              <a:buChar char="•"/>
            </a:pPr>
            <a:endParaRPr lang="en-US" sz="2400" kern="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2400" kern="100" dirty="0">
                <a:effectLst/>
                <a:ea typeface="Calibri" panose="020F0502020204030204" pitchFamily="34" charset="0"/>
                <a:cs typeface="Times New Roman" panose="02020603050405020304" pitchFamily="18" charset="0"/>
              </a:rPr>
              <a:t>develop a plan for gradual release of responsibility</a:t>
            </a:r>
            <a:endParaRPr lang="en-US" altLang="en-US" sz="2400" dirty="0">
              <a:ea typeface="Calibri" charset="0"/>
              <a:cs typeface="Calibri" charset="0"/>
            </a:endParaRPr>
          </a:p>
        </p:txBody>
      </p:sp>
      <p:sp>
        <p:nvSpPr>
          <p:cNvPr id="7" name="Rectangle 6">
            <a:extLst>
              <a:ext uri="{FF2B5EF4-FFF2-40B4-BE49-F238E27FC236}">
                <a16:creationId xmlns:a16="http://schemas.microsoft.com/office/drawing/2014/main" id="{3798542D-8A99-B11F-F1FD-D30F22EC2D95}"/>
              </a:ext>
            </a:extLst>
          </p:cNvPr>
          <p:cNvSpPr/>
          <p:nvPr/>
        </p:nvSpPr>
        <p:spPr>
          <a:xfrm>
            <a:off x="4729718" y="4705815"/>
            <a:ext cx="6558202" cy="1200329"/>
          </a:xfrm>
          <a:prstGeom prst="rect">
            <a:avLst/>
          </a:prstGeom>
        </p:spPr>
        <p:txBody>
          <a:bodyPr wrap="square">
            <a:spAutoFit/>
          </a:bodyPr>
          <a:lstStyle/>
          <a:p>
            <a:pPr marR="0" lvl="0" algn="ctr" defTabSz="457200" rtl="0" eaLnBrk="1" fontAlgn="auto" latinLnBrk="0" hangingPunct="1">
              <a:lnSpc>
                <a:spcPct val="90000"/>
              </a:lnSpc>
              <a:spcBef>
                <a:spcPts val="0"/>
              </a:spcBef>
              <a:spcAft>
                <a:spcPts val="0"/>
              </a:spcAft>
              <a:buClrTx/>
              <a:buSzTx/>
              <a:tabLst/>
              <a:defRPr/>
            </a:pPr>
            <a:r>
              <a:rPr kumimoji="0" lang="en-US" altLang="en-US" sz="4000" b="0" i="0" u="none" strike="noStrike" kern="1200" cap="none" spc="0" normalizeH="0" baseline="0" noProof="0" dirty="0">
                <a:ln>
                  <a:noFill/>
                </a:ln>
                <a:solidFill>
                  <a:srgbClr val="00B0F0"/>
                </a:solidFill>
                <a:effectLst/>
                <a:uLnTx/>
                <a:uFillTx/>
                <a:latin typeface="Century Gothic" panose="020B0502020202020204" pitchFamily="34" charset="0"/>
                <a:ea typeface="Calibri" charset="0"/>
                <a:cs typeface="Calibri" charset="0"/>
              </a:rPr>
              <a:t>everything is new to a new teacher!</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E2BF5FF5-6104-9B90-2C72-BACC0AC475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5490" y="6380922"/>
            <a:ext cx="1253461" cy="318052"/>
          </a:xfrm>
          <a:prstGeom prst="rect">
            <a:avLst/>
          </a:prstGeom>
        </p:spPr>
      </p:pic>
      <p:sp>
        <p:nvSpPr>
          <p:cNvPr id="3" name="Rectangle 2">
            <a:extLst>
              <a:ext uri="{FF2B5EF4-FFF2-40B4-BE49-F238E27FC236}">
                <a16:creationId xmlns:a16="http://schemas.microsoft.com/office/drawing/2014/main" id="{79DEBE14-204D-6548-C7D8-E0749E7354DD}"/>
              </a:ext>
            </a:extLst>
          </p:cNvPr>
          <p:cNvSpPr/>
          <p:nvPr/>
        </p:nvSpPr>
        <p:spPr>
          <a:xfrm>
            <a:off x="5163670" y="770121"/>
            <a:ext cx="5771820" cy="701731"/>
          </a:xfrm>
          <a:prstGeom prst="rect">
            <a:avLst/>
          </a:prstGeom>
        </p:spPr>
        <p:txBody>
          <a:bodyPr wrap="square" lIns="91440" tIns="45720" rIns="91440" bIns="45720" anchor="t">
            <a:spAutoFit/>
          </a:bodyPr>
          <a:lstStyle/>
          <a:p>
            <a:pPr marR="0" lvl="0" algn="ctr" defTabSz="457200" rtl="0" eaLnBrk="1" fontAlgn="auto" latinLnBrk="0" hangingPunct="1">
              <a:lnSpc>
                <a:spcPct val="90000"/>
              </a:lnSpc>
              <a:spcBef>
                <a:spcPts val="0"/>
              </a:spcBef>
              <a:spcAft>
                <a:spcPts val="0"/>
              </a:spcAft>
              <a:buClrTx/>
              <a:buSzTx/>
              <a:tabLst/>
              <a:defRPr/>
            </a:pPr>
            <a:r>
              <a:rPr kumimoji="0" lang="en-US" altLang="en-US" sz="4400" b="0" i="0" u="none" strike="noStrike" kern="1200" cap="none" spc="0" normalizeH="0" baseline="0" noProof="0" dirty="0">
                <a:ln>
                  <a:noFill/>
                </a:ln>
                <a:solidFill>
                  <a:srgbClr val="00B0F0"/>
                </a:solidFill>
                <a:effectLst/>
                <a:uLnTx/>
                <a:uFillTx/>
                <a:latin typeface="Century Gothic" panose="020B0502020202020204" pitchFamily="34" charset="0"/>
                <a:ea typeface="Calibri" charset="0"/>
                <a:cs typeface="Calibri" charset="0"/>
              </a:rPr>
              <a:t>navigating the noise</a:t>
            </a:r>
          </a:p>
        </p:txBody>
      </p:sp>
    </p:spTree>
    <p:extLst>
      <p:ext uri="{BB962C8B-B14F-4D97-AF65-F5344CB8AC3E}">
        <p14:creationId xmlns:p14="http://schemas.microsoft.com/office/powerpoint/2010/main" val="155274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ose-up of a grey foam panel&#10;&#10;Description automatically generated">
            <a:extLst>
              <a:ext uri="{FF2B5EF4-FFF2-40B4-BE49-F238E27FC236}">
                <a16:creationId xmlns:a16="http://schemas.microsoft.com/office/drawing/2014/main" id="{1D9CD16E-95F9-BD03-34BE-8B03D18FD6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3907"/>
          <a:stretch/>
        </p:blipFill>
        <p:spPr>
          <a:xfrm rot="10800000">
            <a:off x="-1" y="3774"/>
            <a:ext cx="4396193" cy="6850452"/>
          </a:xfrm>
          <a:prstGeom prst="rect">
            <a:avLst/>
          </a:prstGeom>
          <a:noFill/>
          <a:ln w="88900" cap="sq">
            <a:noFill/>
            <a:miter lim="800000"/>
          </a:ln>
          <a:effectLst>
            <a:outerShdw blurRad="55000" dist="18000" dir="5400000" algn="tl" rotWithShape="0">
              <a:srgbClr val="000000">
                <a:alpha val="40000"/>
              </a:srgbClr>
            </a:outerShdw>
          </a:effectLst>
        </p:spPr>
      </p:pic>
      <p:sp>
        <p:nvSpPr>
          <p:cNvPr id="8" name="Rectangle 7">
            <a:extLst>
              <a:ext uri="{FF2B5EF4-FFF2-40B4-BE49-F238E27FC236}">
                <a16:creationId xmlns:a16="http://schemas.microsoft.com/office/drawing/2014/main" id="{6AB3538C-7823-D73D-78F5-20DA7AB38C24}"/>
              </a:ext>
            </a:extLst>
          </p:cNvPr>
          <p:cNvSpPr/>
          <p:nvPr/>
        </p:nvSpPr>
        <p:spPr>
          <a:xfrm>
            <a:off x="-3050" y="7547"/>
            <a:ext cx="12192001" cy="6850453"/>
          </a:xfrm>
          <a:prstGeom prst="rect">
            <a:avLst/>
          </a:prstGeom>
          <a:solidFill>
            <a:srgbClr val="FFFFFF">
              <a:alpha val="10196"/>
            </a:srgbClr>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43995D1-EFF3-64EA-A8F2-A27AB4847497}"/>
              </a:ext>
            </a:extLst>
          </p:cNvPr>
          <p:cNvSpPr txBox="1"/>
          <p:nvPr/>
        </p:nvSpPr>
        <p:spPr>
          <a:xfrm>
            <a:off x="5319430" y="1899991"/>
            <a:ext cx="5280338" cy="1200329"/>
          </a:xfrm>
          <a:prstGeom prst="rect">
            <a:avLst/>
          </a:prstGeom>
          <a:noFill/>
        </p:spPr>
        <p:txBody>
          <a:bodyPr wrap="square">
            <a:spAutoFit/>
          </a:bodyPr>
          <a:lstStyle/>
          <a:p>
            <a:pPr marL="342900" marR="0" lvl="0" indent="-342900">
              <a:spcBef>
                <a:spcPts val="0"/>
              </a:spcBef>
              <a:spcAft>
                <a:spcPts val="0"/>
              </a:spcAft>
              <a:buFont typeface="Arial" panose="020B0604020202020204" pitchFamily="34" charset="0"/>
              <a:buChar char="•"/>
            </a:pPr>
            <a:r>
              <a:rPr lang="en-US" sz="2400" kern="100" dirty="0">
                <a:effectLst/>
                <a:ea typeface="Calibri" panose="020F0502020204030204" pitchFamily="34" charset="0"/>
                <a:cs typeface="Times New Roman" panose="02020603050405020304" pitchFamily="18" charset="0"/>
              </a:rPr>
              <a:t>how will state adopted or district selected instructional resources impact our instructional program?</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E2BF5FF5-6104-9B90-2C72-BACC0AC475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5490" y="6380922"/>
            <a:ext cx="1253461" cy="318052"/>
          </a:xfrm>
          <a:prstGeom prst="rect">
            <a:avLst/>
          </a:prstGeom>
        </p:spPr>
      </p:pic>
      <p:sp>
        <p:nvSpPr>
          <p:cNvPr id="10" name="Rectangle 9">
            <a:extLst>
              <a:ext uri="{FF2B5EF4-FFF2-40B4-BE49-F238E27FC236}">
                <a16:creationId xmlns:a16="http://schemas.microsoft.com/office/drawing/2014/main" id="{28C2A421-07C7-F89C-AC95-8C1FBCE5F09C}"/>
              </a:ext>
            </a:extLst>
          </p:cNvPr>
          <p:cNvSpPr/>
          <p:nvPr/>
        </p:nvSpPr>
        <p:spPr>
          <a:xfrm>
            <a:off x="5101857" y="4377977"/>
            <a:ext cx="5459505" cy="1200329"/>
          </a:xfrm>
          <a:prstGeom prst="rect">
            <a:avLst/>
          </a:prstGeom>
        </p:spPr>
        <p:txBody>
          <a:bodyPr wrap="square">
            <a:spAutoFit/>
          </a:bodyPr>
          <a:lstStyle/>
          <a:p>
            <a:pPr marR="0" lvl="0" algn="ctr" defTabSz="457200" rtl="0" eaLnBrk="1" fontAlgn="auto" latinLnBrk="0" hangingPunct="1">
              <a:lnSpc>
                <a:spcPct val="90000"/>
              </a:lnSpc>
              <a:spcBef>
                <a:spcPts val="0"/>
              </a:spcBef>
              <a:spcAft>
                <a:spcPts val="0"/>
              </a:spcAft>
              <a:buClrTx/>
              <a:buSzTx/>
              <a:tabLst/>
              <a:defRPr/>
            </a:pPr>
            <a:r>
              <a:rPr kumimoji="0" lang="en-US" altLang="en-US" sz="4000" b="0" i="0" u="none" strike="noStrike" kern="1200" cap="none" spc="0" normalizeH="0" baseline="0" noProof="0" dirty="0">
                <a:ln>
                  <a:noFill/>
                </a:ln>
                <a:solidFill>
                  <a:srgbClr val="00B0F0"/>
                </a:solidFill>
                <a:effectLst/>
                <a:uLnTx/>
                <a:uFillTx/>
                <a:latin typeface="Century Gothic" panose="020B0502020202020204" pitchFamily="34" charset="0"/>
                <a:ea typeface="Calibri" charset="0"/>
                <a:cs typeface="Calibri" charset="0"/>
              </a:rPr>
              <a:t>everything is new to a new teacher!</a:t>
            </a:r>
          </a:p>
        </p:txBody>
      </p:sp>
      <p:sp>
        <p:nvSpPr>
          <p:cNvPr id="11" name="Rectangle 10">
            <a:extLst>
              <a:ext uri="{FF2B5EF4-FFF2-40B4-BE49-F238E27FC236}">
                <a16:creationId xmlns:a16="http://schemas.microsoft.com/office/drawing/2014/main" id="{0D34FE3E-6183-CC0F-6E18-8FBFD910BDC0}"/>
              </a:ext>
            </a:extLst>
          </p:cNvPr>
          <p:cNvSpPr/>
          <p:nvPr/>
        </p:nvSpPr>
        <p:spPr>
          <a:xfrm>
            <a:off x="5163670" y="770121"/>
            <a:ext cx="5771820" cy="701731"/>
          </a:xfrm>
          <a:prstGeom prst="rect">
            <a:avLst/>
          </a:prstGeom>
        </p:spPr>
        <p:txBody>
          <a:bodyPr wrap="square" lIns="91440" tIns="45720" rIns="91440" bIns="45720" anchor="t">
            <a:spAutoFit/>
          </a:bodyPr>
          <a:lstStyle/>
          <a:p>
            <a:pPr marR="0" lvl="0" algn="ctr" defTabSz="457200" rtl="0" eaLnBrk="1" fontAlgn="auto" latinLnBrk="0" hangingPunct="1">
              <a:lnSpc>
                <a:spcPct val="90000"/>
              </a:lnSpc>
              <a:spcBef>
                <a:spcPts val="0"/>
              </a:spcBef>
              <a:spcAft>
                <a:spcPts val="0"/>
              </a:spcAft>
              <a:buClrTx/>
              <a:buSzTx/>
              <a:tabLst/>
              <a:defRPr/>
            </a:pPr>
            <a:r>
              <a:rPr kumimoji="0" lang="en-US" altLang="en-US" sz="4400" b="0" i="0" u="none" strike="noStrike" kern="1200" cap="none" spc="0" normalizeH="0" baseline="0" noProof="0" dirty="0">
                <a:ln>
                  <a:noFill/>
                </a:ln>
                <a:solidFill>
                  <a:srgbClr val="00B0F0"/>
                </a:solidFill>
                <a:effectLst/>
                <a:uLnTx/>
                <a:uFillTx/>
                <a:latin typeface="Century Gothic" panose="020B0502020202020204" pitchFamily="34" charset="0"/>
                <a:ea typeface="Calibri" charset="0"/>
                <a:cs typeface="Calibri" charset="0"/>
              </a:rPr>
              <a:t>navigating the noise</a:t>
            </a:r>
          </a:p>
        </p:txBody>
      </p:sp>
    </p:spTree>
    <p:extLst>
      <p:ext uri="{BB962C8B-B14F-4D97-AF65-F5344CB8AC3E}">
        <p14:creationId xmlns:p14="http://schemas.microsoft.com/office/powerpoint/2010/main" val="392199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764C4-860A-84B4-979A-45289B846AC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1E5A75A-9FEE-0F05-EB48-EAE8AD612265}"/>
              </a:ext>
            </a:extLst>
          </p:cNvPr>
          <p:cNvSpPr txBox="1"/>
          <p:nvPr/>
        </p:nvSpPr>
        <p:spPr>
          <a:xfrm>
            <a:off x="1920017" y="2644170"/>
            <a:ext cx="8351966" cy="1569660"/>
          </a:xfrm>
          <a:prstGeom prst="rect">
            <a:avLst/>
          </a:prstGeom>
          <a:noFill/>
        </p:spPr>
        <p:txBody>
          <a:bodyPr wrap="none" lIns="91440" tIns="45720" rIns="91440" bIns="45720" rtlCol="0" anchor="t">
            <a:spAutoFit/>
          </a:bodyPr>
          <a:lstStyle/>
          <a:p>
            <a:pPr algn="ctr"/>
            <a:r>
              <a:rPr lang="en-US" sz="9600" b="1" dirty="0">
                <a:solidFill>
                  <a:srgbClr val="035EA0"/>
                </a:solidFill>
                <a:latin typeface="Century Gothic"/>
              </a:rPr>
              <a:t>new</a:t>
            </a:r>
            <a:r>
              <a:rPr lang="en-US" sz="9600" dirty="0">
                <a:solidFill>
                  <a:srgbClr val="035EA0"/>
                </a:solidFill>
                <a:latin typeface="Century Gothic"/>
              </a:rPr>
              <a:t> teachers</a:t>
            </a:r>
          </a:p>
        </p:txBody>
      </p:sp>
    </p:spTree>
    <p:extLst>
      <p:ext uri="{BB962C8B-B14F-4D97-AF65-F5344CB8AC3E}">
        <p14:creationId xmlns:p14="http://schemas.microsoft.com/office/powerpoint/2010/main" val="31013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ose-up of a grey foam panel&#10;&#10;Description automatically generated">
            <a:extLst>
              <a:ext uri="{FF2B5EF4-FFF2-40B4-BE49-F238E27FC236}">
                <a16:creationId xmlns:a16="http://schemas.microsoft.com/office/drawing/2014/main" id="{1D9CD16E-95F9-BD03-34BE-8B03D18FD6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3907"/>
          <a:stretch/>
        </p:blipFill>
        <p:spPr>
          <a:xfrm rot="10800000">
            <a:off x="-1" y="3774"/>
            <a:ext cx="4396193" cy="6850452"/>
          </a:xfrm>
          <a:prstGeom prst="rect">
            <a:avLst/>
          </a:prstGeom>
          <a:noFill/>
          <a:ln w="88900" cap="sq">
            <a:noFill/>
            <a:miter lim="800000"/>
          </a:ln>
          <a:effectLst>
            <a:outerShdw blurRad="55000" dist="18000" dir="5400000" algn="tl" rotWithShape="0">
              <a:srgbClr val="000000">
                <a:alpha val="40000"/>
              </a:srgbClr>
            </a:outerShdw>
          </a:effectLst>
        </p:spPr>
      </p:pic>
      <p:sp>
        <p:nvSpPr>
          <p:cNvPr id="8" name="Rectangle 7">
            <a:extLst>
              <a:ext uri="{FF2B5EF4-FFF2-40B4-BE49-F238E27FC236}">
                <a16:creationId xmlns:a16="http://schemas.microsoft.com/office/drawing/2014/main" id="{6AB3538C-7823-D73D-78F5-20DA7AB38C24}"/>
              </a:ext>
            </a:extLst>
          </p:cNvPr>
          <p:cNvSpPr/>
          <p:nvPr/>
        </p:nvSpPr>
        <p:spPr>
          <a:xfrm>
            <a:off x="223" y="-24766"/>
            <a:ext cx="12192001" cy="6850453"/>
          </a:xfrm>
          <a:prstGeom prst="rect">
            <a:avLst/>
          </a:prstGeom>
          <a:solidFill>
            <a:srgbClr val="FFFFFF">
              <a:alpha val="10196"/>
            </a:srgbClr>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background with a black square&#10;&#10;Description automatically generated with medium confidence">
            <a:extLst>
              <a:ext uri="{FF2B5EF4-FFF2-40B4-BE49-F238E27FC236}">
                <a16:creationId xmlns:a16="http://schemas.microsoft.com/office/drawing/2014/main" id="{E2BF5FF5-6104-9B90-2C72-BACC0AC475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5490" y="6380922"/>
            <a:ext cx="1253461" cy="318052"/>
          </a:xfrm>
          <a:prstGeom prst="rect">
            <a:avLst/>
          </a:prstGeom>
        </p:spPr>
      </p:pic>
      <p:sp>
        <p:nvSpPr>
          <p:cNvPr id="3" name="TextBox 2">
            <a:extLst>
              <a:ext uri="{FF2B5EF4-FFF2-40B4-BE49-F238E27FC236}">
                <a16:creationId xmlns:a16="http://schemas.microsoft.com/office/drawing/2014/main" id="{450B643F-F036-19E4-5115-C1E3ECE26D92}"/>
              </a:ext>
            </a:extLst>
          </p:cNvPr>
          <p:cNvSpPr txBox="1"/>
          <p:nvPr/>
        </p:nvSpPr>
        <p:spPr>
          <a:xfrm>
            <a:off x="5083535" y="1518991"/>
            <a:ext cx="3449004" cy="4154984"/>
          </a:xfrm>
          <a:prstGeom prst="rect">
            <a:avLst/>
          </a:prstGeom>
          <a:noFill/>
        </p:spPr>
        <p:txBody>
          <a:bodyPr wrap="square">
            <a:spAutoFit/>
          </a:bodyPr>
          <a:lstStyle/>
          <a:p>
            <a:pPr marL="342900" marR="0" lvl="0" indent="-342900">
              <a:spcBef>
                <a:spcPts val="0"/>
              </a:spcBef>
              <a:spcAft>
                <a:spcPts val="0"/>
              </a:spcAft>
              <a:buFont typeface="Arial" panose="020B0604020202020204" pitchFamily="34" charset="0"/>
              <a:buChar char="•"/>
            </a:pPr>
            <a:r>
              <a:rPr lang="en-US" sz="2400" kern="100" dirty="0">
                <a:effectLst/>
                <a:ea typeface="Calibri" panose="020F0502020204030204" pitchFamily="34" charset="0"/>
                <a:cs typeface="Times New Roman" panose="02020603050405020304" pitchFamily="18" charset="0"/>
              </a:rPr>
              <a:t>access and support around the resources that are available</a:t>
            </a:r>
          </a:p>
          <a:p>
            <a:pPr marR="0" lvl="0">
              <a:spcBef>
                <a:spcPts val="0"/>
              </a:spcBef>
              <a:spcAft>
                <a:spcPts val="0"/>
              </a:spcAft>
            </a:pPr>
            <a:endParaRPr lang="en-US" sz="2400" kern="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2400" kern="100" dirty="0">
                <a:effectLst/>
                <a:ea typeface="Calibri" panose="020F0502020204030204" pitchFamily="34" charset="0"/>
                <a:cs typeface="Times New Roman" panose="02020603050405020304" pitchFamily="18" charset="0"/>
              </a:rPr>
              <a:t>instructional strategies playlist</a:t>
            </a:r>
          </a:p>
          <a:p>
            <a:pPr marR="0" lvl="0">
              <a:spcBef>
                <a:spcPts val="0"/>
              </a:spcBef>
              <a:spcAft>
                <a:spcPts val="0"/>
              </a:spcAft>
            </a:pPr>
            <a:endParaRPr lang="en-US" sz="2400" kern="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2400" kern="100" dirty="0">
                <a:effectLst/>
                <a:ea typeface="Calibri" panose="020F0502020204030204" pitchFamily="34" charset="0"/>
                <a:cs typeface="Times New Roman" panose="02020603050405020304" pitchFamily="18" charset="0"/>
              </a:rPr>
              <a:t>think it up! &amp; thinking stems</a:t>
            </a:r>
          </a:p>
          <a:p>
            <a:pPr marR="0" lvl="0">
              <a:spcBef>
                <a:spcPts val="0"/>
              </a:spcBef>
              <a:spcAft>
                <a:spcPts val="0"/>
              </a:spcAft>
            </a:pPr>
            <a:endParaRPr lang="en-US" sz="2400" kern="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2400" kern="100" dirty="0" err="1">
                <a:effectLst/>
                <a:ea typeface="Calibri" panose="020F0502020204030204" pitchFamily="34" charset="0"/>
                <a:cs typeface="Times New Roman" panose="02020603050405020304" pitchFamily="18" charset="0"/>
              </a:rPr>
              <a:t>quickchecks</a:t>
            </a:r>
            <a:endParaRPr lang="en-US" sz="2400" kern="100" dirty="0">
              <a:effectLst/>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B4D890A0-1707-7A8D-2B0D-C243B2844189}"/>
              </a:ext>
            </a:extLst>
          </p:cNvPr>
          <p:cNvPicPr>
            <a:picLocks noChangeAspect="1"/>
          </p:cNvPicPr>
          <p:nvPr/>
        </p:nvPicPr>
        <p:blipFill>
          <a:blip r:embed="rId5"/>
          <a:stretch>
            <a:fillRect/>
          </a:stretch>
        </p:blipFill>
        <p:spPr>
          <a:xfrm rot="6226100">
            <a:off x="8549313" y="1840248"/>
            <a:ext cx="3389084" cy="2896633"/>
          </a:xfrm>
          <a:prstGeom prst="rect">
            <a:avLst/>
          </a:prstGeom>
          <a:ln>
            <a:solidFill>
              <a:schemeClr val="tx1">
                <a:lumMod val="85000"/>
                <a:lumOff val="15000"/>
              </a:schemeClr>
            </a:solidFill>
          </a:ln>
        </p:spPr>
      </p:pic>
      <p:grpSp>
        <p:nvGrpSpPr>
          <p:cNvPr id="11" name="Group 10">
            <a:extLst>
              <a:ext uri="{FF2B5EF4-FFF2-40B4-BE49-F238E27FC236}">
                <a16:creationId xmlns:a16="http://schemas.microsoft.com/office/drawing/2014/main" id="{E4A03C80-D3F0-541D-5E4B-BBDC68A26C63}"/>
              </a:ext>
            </a:extLst>
          </p:cNvPr>
          <p:cNvGrpSpPr/>
          <p:nvPr/>
        </p:nvGrpSpPr>
        <p:grpSpPr>
          <a:xfrm rot="20819151">
            <a:off x="8713013" y="2692008"/>
            <a:ext cx="1201291" cy="2021105"/>
            <a:chOff x="6645237" y="114300"/>
            <a:chExt cx="3915187" cy="6629400"/>
          </a:xfrm>
        </p:grpSpPr>
        <p:grpSp>
          <p:nvGrpSpPr>
            <p:cNvPr id="12" name="Group 11">
              <a:extLst>
                <a:ext uri="{FF2B5EF4-FFF2-40B4-BE49-F238E27FC236}">
                  <a16:creationId xmlns:a16="http://schemas.microsoft.com/office/drawing/2014/main" id="{2827B0F2-A429-7702-DF54-DD8CBD17F61C}"/>
                </a:ext>
              </a:extLst>
            </p:cNvPr>
            <p:cNvGrpSpPr/>
            <p:nvPr/>
          </p:nvGrpSpPr>
          <p:grpSpPr>
            <a:xfrm>
              <a:off x="6645237" y="114300"/>
              <a:ext cx="3915187" cy="6629400"/>
              <a:chOff x="3772559" y="-482599"/>
              <a:chExt cx="4445000" cy="7340599"/>
            </a:xfrm>
          </p:grpSpPr>
          <p:sp>
            <p:nvSpPr>
              <p:cNvPr id="16" name="Rounded Rectangle 21">
                <a:extLst>
                  <a:ext uri="{FF2B5EF4-FFF2-40B4-BE49-F238E27FC236}">
                    <a16:creationId xmlns:a16="http://schemas.microsoft.com/office/drawing/2014/main" id="{61673D60-5590-044F-5B6D-ED8598C541C5}"/>
                  </a:ext>
                </a:extLst>
              </p:cNvPr>
              <p:cNvSpPr/>
              <p:nvPr/>
            </p:nvSpPr>
            <p:spPr>
              <a:xfrm>
                <a:off x="3772559" y="-482599"/>
                <a:ext cx="4445000" cy="7340599"/>
              </a:xfrm>
              <a:prstGeom prst="round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A screenshot of a cell phone&#10;&#10;Description automatically generated">
                <a:extLst>
                  <a:ext uri="{FF2B5EF4-FFF2-40B4-BE49-F238E27FC236}">
                    <a16:creationId xmlns:a16="http://schemas.microsoft.com/office/drawing/2014/main" id="{1A8F3B8D-C32B-38B9-307B-20A250650D50}"/>
                  </a:ext>
                </a:extLst>
              </p:cNvPr>
              <p:cNvPicPr>
                <a:picLocks noChangeAspect="1"/>
              </p:cNvPicPr>
              <p:nvPr/>
            </p:nvPicPr>
            <p:blipFill rotWithShape="1">
              <a:blip r:embed="rId6"/>
              <a:srcRect b="32730"/>
              <a:stretch/>
            </p:blipFill>
            <p:spPr>
              <a:xfrm>
                <a:off x="4085622" y="37973"/>
                <a:ext cx="3791664" cy="5837365"/>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E2090F1A-0F73-5FCA-418D-8361D16F38A8}"/>
                  </a:ext>
                </a:extLst>
              </p:cNvPr>
              <p:cNvPicPr>
                <a:picLocks noChangeAspect="1"/>
              </p:cNvPicPr>
              <p:nvPr/>
            </p:nvPicPr>
            <p:blipFill rotWithShape="1">
              <a:blip r:embed="rId6"/>
              <a:srcRect t="92850"/>
              <a:stretch/>
            </p:blipFill>
            <p:spPr>
              <a:xfrm>
                <a:off x="4085622" y="5853349"/>
                <a:ext cx="3791664" cy="586778"/>
              </a:xfrm>
              <a:prstGeom prst="rect">
                <a:avLst/>
              </a:prstGeom>
            </p:spPr>
          </p:pic>
        </p:grpSp>
        <p:grpSp>
          <p:nvGrpSpPr>
            <p:cNvPr id="13" name="Group 12">
              <a:extLst>
                <a:ext uri="{FF2B5EF4-FFF2-40B4-BE49-F238E27FC236}">
                  <a16:creationId xmlns:a16="http://schemas.microsoft.com/office/drawing/2014/main" id="{9BB0226C-6653-CA3F-6D12-890CECD1706D}"/>
                </a:ext>
              </a:extLst>
            </p:cNvPr>
            <p:cNvGrpSpPr/>
            <p:nvPr/>
          </p:nvGrpSpPr>
          <p:grpSpPr>
            <a:xfrm>
              <a:off x="6908075" y="491687"/>
              <a:ext cx="3352634" cy="5781877"/>
              <a:chOff x="6500856" y="618991"/>
              <a:chExt cx="3352634" cy="5781877"/>
            </a:xfrm>
          </p:grpSpPr>
          <p:pic>
            <p:nvPicPr>
              <p:cNvPr id="14" name="Picture 13" descr="A screenshot of a cell phone&#10;&#10;Description automatically generated">
                <a:extLst>
                  <a:ext uri="{FF2B5EF4-FFF2-40B4-BE49-F238E27FC236}">
                    <a16:creationId xmlns:a16="http://schemas.microsoft.com/office/drawing/2014/main" id="{4A83A62C-EFC1-EE1E-5B1E-3EDB7EA47F03}"/>
                  </a:ext>
                </a:extLst>
              </p:cNvPr>
              <p:cNvPicPr>
                <a:picLocks noChangeAspect="1"/>
              </p:cNvPicPr>
              <p:nvPr/>
            </p:nvPicPr>
            <p:blipFill rotWithShape="1">
              <a:blip r:embed="rId7"/>
              <a:srcRect b="27491"/>
              <a:stretch/>
            </p:blipFill>
            <p:spPr>
              <a:xfrm>
                <a:off x="6506756" y="618991"/>
                <a:ext cx="3346734" cy="5251949"/>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BDD4263F-8F04-80C0-7DF4-48B0AB8AC559}"/>
                  </a:ext>
                </a:extLst>
              </p:cNvPr>
              <p:cNvPicPr>
                <a:picLocks noChangeAspect="1"/>
              </p:cNvPicPr>
              <p:nvPr/>
            </p:nvPicPr>
            <p:blipFill rotWithShape="1">
              <a:blip r:embed="rId7"/>
              <a:srcRect t="92684"/>
              <a:stretch/>
            </p:blipFill>
            <p:spPr>
              <a:xfrm>
                <a:off x="6500856" y="5870940"/>
                <a:ext cx="3346734" cy="529928"/>
              </a:xfrm>
              <a:prstGeom prst="rect">
                <a:avLst/>
              </a:prstGeom>
            </p:spPr>
          </p:pic>
        </p:grpSp>
      </p:grpSp>
      <p:grpSp>
        <p:nvGrpSpPr>
          <p:cNvPr id="19" name="Group 18">
            <a:extLst>
              <a:ext uri="{FF2B5EF4-FFF2-40B4-BE49-F238E27FC236}">
                <a16:creationId xmlns:a16="http://schemas.microsoft.com/office/drawing/2014/main" id="{AFB9B99A-E976-07BD-0697-27DB70A51CFD}"/>
              </a:ext>
            </a:extLst>
          </p:cNvPr>
          <p:cNvGrpSpPr/>
          <p:nvPr/>
        </p:nvGrpSpPr>
        <p:grpSpPr>
          <a:xfrm rot="213069">
            <a:off x="9980599" y="3190924"/>
            <a:ext cx="1166637" cy="1973078"/>
            <a:chOff x="6645237" y="114300"/>
            <a:chExt cx="3915187" cy="6629400"/>
          </a:xfrm>
        </p:grpSpPr>
        <p:grpSp>
          <p:nvGrpSpPr>
            <p:cNvPr id="20" name="Group 19">
              <a:extLst>
                <a:ext uri="{FF2B5EF4-FFF2-40B4-BE49-F238E27FC236}">
                  <a16:creationId xmlns:a16="http://schemas.microsoft.com/office/drawing/2014/main" id="{9FC7B9EB-7598-D800-0B57-6592A56ACF8D}"/>
                </a:ext>
              </a:extLst>
            </p:cNvPr>
            <p:cNvGrpSpPr/>
            <p:nvPr/>
          </p:nvGrpSpPr>
          <p:grpSpPr>
            <a:xfrm>
              <a:off x="6645237" y="114300"/>
              <a:ext cx="3915187" cy="6629400"/>
              <a:chOff x="3772559" y="-482599"/>
              <a:chExt cx="4445000" cy="7340599"/>
            </a:xfrm>
          </p:grpSpPr>
          <p:sp>
            <p:nvSpPr>
              <p:cNvPr id="24" name="Rounded Rectangle 29">
                <a:extLst>
                  <a:ext uri="{FF2B5EF4-FFF2-40B4-BE49-F238E27FC236}">
                    <a16:creationId xmlns:a16="http://schemas.microsoft.com/office/drawing/2014/main" id="{FDD8C4EE-8681-1542-CB6E-F52356160953}"/>
                  </a:ext>
                </a:extLst>
              </p:cNvPr>
              <p:cNvSpPr/>
              <p:nvPr/>
            </p:nvSpPr>
            <p:spPr>
              <a:xfrm>
                <a:off x="3772559" y="-482599"/>
                <a:ext cx="4445000" cy="7340599"/>
              </a:xfrm>
              <a:prstGeom prst="round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screenshot of a cell phone&#10;&#10;Description automatically generated">
                <a:extLst>
                  <a:ext uri="{FF2B5EF4-FFF2-40B4-BE49-F238E27FC236}">
                    <a16:creationId xmlns:a16="http://schemas.microsoft.com/office/drawing/2014/main" id="{6ABFE29C-9378-1AEF-FD0B-57A323187767}"/>
                  </a:ext>
                </a:extLst>
              </p:cNvPr>
              <p:cNvPicPr>
                <a:picLocks noChangeAspect="1"/>
              </p:cNvPicPr>
              <p:nvPr/>
            </p:nvPicPr>
            <p:blipFill rotWithShape="1">
              <a:blip r:embed="rId6"/>
              <a:srcRect b="32730"/>
              <a:stretch/>
            </p:blipFill>
            <p:spPr>
              <a:xfrm>
                <a:off x="4085622" y="37973"/>
                <a:ext cx="3791664" cy="5837365"/>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1C1A2DD9-ACDD-A211-69EA-45839A4E2356}"/>
                  </a:ext>
                </a:extLst>
              </p:cNvPr>
              <p:cNvPicPr>
                <a:picLocks noChangeAspect="1"/>
              </p:cNvPicPr>
              <p:nvPr/>
            </p:nvPicPr>
            <p:blipFill rotWithShape="1">
              <a:blip r:embed="rId6"/>
              <a:srcRect t="92850"/>
              <a:stretch/>
            </p:blipFill>
            <p:spPr>
              <a:xfrm>
                <a:off x="4085622" y="5853349"/>
                <a:ext cx="3791664" cy="586778"/>
              </a:xfrm>
              <a:prstGeom prst="rect">
                <a:avLst/>
              </a:prstGeom>
            </p:spPr>
          </p:pic>
        </p:grpSp>
        <p:grpSp>
          <p:nvGrpSpPr>
            <p:cNvPr id="21" name="Group 20">
              <a:extLst>
                <a:ext uri="{FF2B5EF4-FFF2-40B4-BE49-F238E27FC236}">
                  <a16:creationId xmlns:a16="http://schemas.microsoft.com/office/drawing/2014/main" id="{A3999DBA-6B29-762F-27DA-6DFBEBD5D607}"/>
                </a:ext>
              </a:extLst>
            </p:cNvPr>
            <p:cNvGrpSpPr/>
            <p:nvPr/>
          </p:nvGrpSpPr>
          <p:grpSpPr>
            <a:xfrm>
              <a:off x="6842921" y="525441"/>
              <a:ext cx="3417785" cy="5840872"/>
              <a:chOff x="6920985" y="535196"/>
              <a:chExt cx="3414776" cy="5840872"/>
            </a:xfrm>
          </p:grpSpPr>
          <p:pic>
            <p:nvPicPr>
              <p:cNvPr id="22" name="Picture 21" descr="A screenshot of a cell phone&#10;&#10;Description automatically generated">
                <a:extLst>
                  <a:ext uri="{FF2B5EF4-FFF2-40B4-BE49-F238E27FC236}">
                    <a16:creationId xmlns:a16="http://schemas.microsoft.com/office/drawing/2014/main" id="{247D8033-4C66-A39B-5641-EA87C067F392}"/>
                  </a:ext>
                </a:extLst>
              </p:cNvPr>
              <p:cNvPicPr>
                <a:picLocks noChangeAspect="1"/>
              </p:cNvPicPr>
              <p:nvPr/>
            </p:nvPicPr>
            <p:blipFill rotWithShape="1">
              <a:blip r:embed="rId8"/>
              <a:srcRect b="28692"/>
              <a:stretch/>
            </p:blipFill>
            <p:spPr>
              <a:xfrm>
                <a:off x="6926957" y="535196"/>
                <a:ext cx="3408804" cy="5279078"/>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CC3983AE-9FA7-51D9-D0E0-E06D86BB90B9}"/>
                  </a:ext>
                </a:extLst>
              </p:cNvPr>
              <p:cNvPicPr>
                <a:picLocks noChangeAspect="1"/>
              </p:cNvPicPr>
              <p:nvPr/>
            </p:nvPicPr>
            <p:blipFill rotWithShape="1">
              <a:blip r:embed="rId9"/>
              <a:srcRect t="92511"/>
              <a:stretch/>
            </p:blipFill>
            <p:spPr>
              <a:xfrm>
                <a:off x="6920985" y="5823553"/>
                <a:ext cx="3408804" cy="552515"/>
              </a:xfrm>
              <a:prstGeom prst="rect">
                <a:avLst/>
              </a:prstGeom>
            </p:spPr>
          </p:pic>
        </p:grpSp>
      </p:grpSp>
      <p:grpSp>
        <p:nvGrpSpPr>
          <p:cNvPr id="35" name="Group 34">
            <a:extLst>
              <a:ext uri="{FF2B5EF4-FFF2-40B4-BE49-F238E27FC236}">
                <a16:creationId xmlns:a16="http://schemas.microsoft.com/office/drawing/2014/main" id="{523B52F0-7667-0F24-6CC4-1AC1F5D53BCF}"/>
              </a:ext>
            </a:extLst>
          </p:cNvPr>
          <p:cNvGrpSpPr/>
          <p:nvPr/>
        </p:nvGrpSpPr>
        <p:grpSpPr>
          <a:xfrm rot="370711">
            <a:off x="8887841" y="4309914"/>
            <a:ext cx="1129965" cy="2017380"/>
            <a:chOff x="6238018" y="148855"/>
            <a:chExt cx="3915187" cy="6629400"/>
          </a:xfrm>
        </p:grpSpPr>
        <p:grpSp>
          <p:nvGrpSpPr>
            <p:cNvPr id="36" name="Group 35">
              <a:extLst>
                <a:ext uri="{FF2B5EF4-FFF2-40B4-BE49-F238E27FC236}">
                  <a16:creationId xmlns:a16="http://schemas.microsoft.com/office/drawing/2014/main" id="{08CBB036-E3C6-023E-C027-E80C13CD5F02}"/>
                </a:ext>
              </a:extLst>
            </p:cNvPr>
            <p:cNvGrpSpPr/>
            <p:nvPr/>
          </p:nvGrpSpPr>
          <p:grpSpPr>
            <a:xfrm>
              <a:off x="6238018" y="148855"/>
              <a:ext cx="3915187" cy="6629400"/>
              <a:chOff x="3772559" y="-482599"/>
              <a:chExt cx="4445000" cy="7340599"/>
            </a:xfrm>
          </p:grpSpPr>
          <p:sp>
            <p:nvSpPr>
              <p:cNvPr id="40" name="Rounded Rectangle 12">
                <a:extLst>
                  <a:ext uri="{FF2B5EF4-FFF2-40B4-BE49-F238E27FC236}">
                    <a16:creationId xmlns:a16="http://schemas.microsoft.com/office/drawing/2014/main" id="{4CF7CD42-2266-CCE3-60F5-31731C70768F}"/>
                  </a:ext>
                </a:extLst>
              </p:cNvPr>
              <p:cNvSpPr/>
              <p:nvPr/>
            </p:nvSpPr>
            <p:spPr>
              <a:xfrm>
                <a:off x="3772559" y="-482599"/>
                <a:ext cx="4445000" cy="7340599"/>
              </a:xfrm>
              <a:prstGeom prst="round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descr="A screenshot of a cell phone&#10;&#10;Description automatically generated">
                <a:extLst>
                  <a:ext uri="{FF2B5EF4-FFF2-40B4-BE49-F238E27FC236}">
                    <a16:creationId xmlns:a16="http://schemas.microsoft.com/office/drawing/2014/main" id="{9FC490D9-138B-7290-D8F3-F08E1E86C1CF}"/>
                  </a:ext>
                </a:extLst>
              </p:cNvPr>
              <p:cNvPicPr>
                <a:picLocks noChangeAspect="1"/>
              </p:cNvPicPr>
              <p:nvPr/>
            </p:nvPicPr>
            <p:blipFill rotWithShape="1">
              <a:blip r:embed="rId6"/>
              <a:srcRect b="32730"/>
              <a:stretch/>
            </p:blipFill>
            <p:spPr>
              <a:xfrm>
                <a:off x="4085622" y="37973"/>
                <a:ext cx="3791664" cy="5837365"/>
              </a:xfrm>
              <a:prstGeom prst="rect">
                <a:avLst/>
              </a:prstGeom>
            </p:spPr>
          </p:pic>
          <p:pic>
            <p:nvPicPr>
              <p:cNvPr id="42" name="Picture 41" descr="A screenshot of a cell phone&#10;&#10;Description automatically generated">
                <a:extLst>
                  <a:ext uri="{FF2B5EF4-FFF2-40B4-BE49-F238E27FC236}">
                    <a16:creationId xmlns:a16="http://schemas.microsoft.com/office/drawing/2014/main" id="{553D6CD0-897F-0CC6-FA94-BFD8EC32A898}"/>
                  </a:ext>
                </a:extLst>
              </p:cNvPr>
              <p:cNvPicPr>
                <a:picLocks noChangeAspect="1"/>
              </p:cNvPicPr>
              <p:nvPr/>
            </p:nvPicPr>
            <p:blipFill rotWithShape="1">
              <a:blip r:embed="rId6"/>
              <a:srcRect t="92850"/>
              <a:stretch/>
            </p:blipFill>
            <p:spPr>
              <a:xfrm>
                <a:off x="4085622" y="5853349"/>
                <a:ext cx="3791664" cy="586778"/>
              </a:xfrm>
              <a:prstGeom prst="rect">
                <a:avLst/>
              </a:prstGeom>
            </p:spPr>
          </p:pic>
        </p:grpSp>
        <p:grpSp>
          <p:nvGrpSpPr>
            <p:cNvPr id="37" name="Group 36">
              <a:extLst>
                <a:ext uri="{FF2B5EF4-FFF2-40B4-BE49-F238E27FC236}">
                  <a16:creationId xmlns:a16="http://schemas.microsoft.com/office/drawing/2014/main" id="{B75E0EF4-0E18-4824-36D3-9F595D29D672}"/>
                </a:ext>
              </a:extLst>
            </p:cNvPr>
            <p:cNvGrpSpPr/>
            <p:nvPr/>
          </p:nvGrpSpPr>
          <p:grpSpPr>
            <a:xfrm>
              <a:off x="6452874" y="534621"/>
              <a:ext cx="3461508" cy="5857868"/>
              <a:chOff x="6513765" y="470136"/>
              <a:chExt cx="3461508" cy="5857868"/>
            </a:xfrm>
          </p:grpSpPr>
          <p:pic>
            <p:nvPicPr>
              <p:cNvPr id="38" name="Picture 37" descr="A screenshot of a cell phone&#10;&#10;Description automatically generated">
                <a:extLst>
                  <a:ext uri="{FF2B5EF4-FFF2-40B4-BE49-F238E27FC236}">
                    <a16:creationId xmlns:a16="http://schemas.microsoft.com/office/drawing/2014/main" id="{E714BD60-860A-F1A7-0D78-CA2D0CC936F0}"/>
                  </a:ext>
                </a:extLst>
              </p:cNvPr>
              <p:cNvPicPr>
                <a:picLocks noChangeAspect="1"/>
              </p:cNvPicPr>
              <p:nvPr/>
            </p:nvPicPr>
            <p:blipFill rotWithShape="1">
              <a:blip r:embed="rId10"/>
              <a:srcRect b="28409"/>
              <a:stretch/>
            </p:blipFill>
            <p:spPr>
              <a:xfrm>
                <a:off x="6536594" y="470136"/>
                <a:ext cx="3438679" cy="5327940"/>
              </a:xfrm>
              <a:prstGeom prst="rect">
                <a:avLst/>
              </a:prstGeom>
            </p:spPr>
          </p:pic>
          <p:pic>
            <p:nvPicPr>
              <p:cNvPr id="39" name="Picture 38" descr="A screenshot of a cell phone&#10;&#10;Description automatically generated">
                <a:extLst>
                  <a:ext uri="{FF2B5EF4-FFF2-40B4-BE49-F238E27FC236}">
                    <a16:creationId xmlns:a16="http://schemas.microsoft.com/office/drawing/2014/main" id="{CADCA6FB-9C78-5D15-4D31-0F4B951C123D}"/>
                  </a:ext>
                </a:extLst>
              </p:cNvPr>
              <p:cNvPicPr>
                <a:picLocks noChangeAspect="1"/>
              </p:cNvPicPr>
              <p:nvPr/>
            </p:nvPicPr>
            <p:blipFill rotWithShape="1">
              <a:blip r:embed="rId11"/>
              <a:srcRect t="92926"/>
              <a:stretch/>
            </p:blipFill>
            <p:spPr>
              <a:xfrm>
                <a:off x="6513765" y="5798076"/>
                <a:ext cx="3461508" cy="529928"/>
              </a:xfrm>
              <a:prstGeom prst="rect">
                <a:avLst/>
              </a:prstGeom>
            </p:spPr>
          </p:pic>
        </p:grpSp>
      </p:grpSp>
      <p:sp>
        <p:nvSpPr>
          <p:cNvPr id="43" name="Rectangle 42">
            <a:extLst>
              <a:ext uri="{FF2B5EF4-FFF2-40B4-BE49-F238E27FC236}">
                <a16:creationId xmlns:a16="http://schemas.microsoft.com/office/drawing/2014/main" id="{14823945-0219-3631-1EF4-5D7312C7F2A3}"/>
              </a:ext>
            </a:extLst>
          </p:cNvPr>
          <p:cNvSpPr/>
          <p:nvPr/>
        </p:nvSpPr>
        <p:spPr>
          <a:xfrm>
            <a:off x="5039623" y="566330"/>
            <a:ext cx="5771820" cy="701731"/>
          </a:xfrm>
          <a:prstGeom prst="rect">
            <a:avLst/>
          </a:prstGeom>
        </p:spPr>
        <p:txBody>
          <a:bodyPr wrap="square">
            <a:spAutoFit/>
          </a:bodyPr>
          <a:lstStyle/>
          <a:p>
            <a:pPr marR="0" lvl="0" defTabSz="457200" rtl="0" eaLnBrk="1" fontAlgn="auto" latinLnBrk="0" hangingPunct="1">
              <a:lnSpc>
                <a:spcPct val="90000"/>
              </a:lnSpc>
              <a:spcBef>
                <a:spcPts val="0"/>
              </a:spcBef>
              <a:spcAft>
                <a:spcPts val="0"/>
              </a:spcAft>
              <a:buClrTx/>
              <a:buSzTx/>
              <a:tabLst/>
              <a:defRPr/>
            </a:pPr>
            <a:r>
              <a:rPr kumimoji="0" lang="en-US" altLang="en-US" sz="4400" b="0" i="0" u="none" strike="noStrike" kern="1200" cap="none" spc="0" normalizeH="0" baseline="0" noProof="0" dirty="0">
                <a:ln>
                  <a:noFill/>
                </a:ln>
                <a:solidFill>
                  <a:srgbClr val="00B0F0"/>
                </a:solidFill>
                <a:effectLst/>
                <a:uLnTx/>
                <a:uFillTx/>
                <a:latin typeface="Century Gothic" panose="020B0502020202020204" pitchFamily="34" charset="0"/>
                <a:ea typeface="Calibri" charset="0"/>
                <a:cs typeface="Calibri" charset="0"/>
              </a:rPr>
              <a:t>navigating the noise</a:t>
            </a:r>
          </a:p>
        </p:txBody>
      </p:sp>
    </p:spTree>
    <p:extLst>
      <p:ext uri="{BB962C8B-B14F-4D97-AF65-F5344CB8AC3E}">
        <p14:creationId xmlns:p14="http://schemas.microsoft.com/office/powerpoint/2010/main" val="321347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peech Bubble: Rectangle with Corners Rounded 30">
            <a:extLst>
              <a:ext uri="{FF2B5EF4-FFF2-40B4-BE49-F238E27FC236}">
                <a16:creationId xmlns:a16="http://schemas.microsoft.com/office/drawing/2014/main" id="{F0B63066-5635-E307-A02A-A1F72AC3D980}"/>
              </a:ext>
            </a:extLst>
          </p:cNvPr>
          <p:cNvSpPr/>
          <p:nvPr/>
        </p:nvSpPr>
        <p:spPr>
          <a:xfrm>
            <a:off x="1335595" y="1920872"/>
            <a:ext cx="9528193" cy="3908757"/>
          </a:xfrm>
          <a:prstGeom prst="wedgeRoundRectCallout">
            <a:avLst>
              <a:gd name="adj1" fmla="val -44593"/>
              <a:gd name="adj2" fmla="val 6534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63C2"/>
              </a:solidFill>
            </a:endParaRPr>
          </a:p>
        </p:txBody>
      </p:sp>
      <p:sp>
        <p:nvSpPr>
          <p:cNvPr id="3" name="Content Placeholder 2">
            <a:extLst>
              <a:ext uri="{FF2B5EF4-FFF2-40B4-BE49-F238E27FC236}">
                <a16:creationId xmlns:a16="http://schemas.microsoft.com/office/drawing/2014/main" id="{070B461D-DD7E-0F36-CF41-52880BA64069}"/>
              </a:ext>
            </a:extLst>
          </p:cNvPr>
          <p:cNvSpPr>
            <a:spLocks noGrp="1"/>
          </p:cNvSpPr>
          <p:nvPr>
            <p:ph idx="1"/>
          </p:nvPr>
        </p:nvSpPr>
        <p:spPr>
          <a:xfrm>
            <a:off x="1712060" y="2716938"/>
            <a:ext cx="8767879" cy="2865657"/>
          </a:xfrm>
        </p:spPr>
        <p:txBody>
          <a:bodyPr/>
          <a:lstStyle/>
          <a:p>
            <a:pPr marL="0" indent="0" algn="ctr">
              <a:buNone/>
            </a:pPr>
            <a:r>
              <a:rPr lang="en-US" sz="4800" b="1" dirty="0">
                <a:solidFill>
                  <a:schemeClr val="bg1"/>
                </a:solidFill>
                <a:latin typeface="+mn-lt"/>
              </a:rPr>
              <a:t>What stands out to you?</a:t>
            </a:r>
          </a:p>
          <a:p>
            <a:pPr marL="0" indent="0" algn="ctr">
              <a:buNone/>
            </a:pPr>
            <a:endParaRPr lang="en-US" sz="2000" b="1" dirty="0">
              <a:solidFill>
                <a:schemeClr val="bg1"/>
              </a:solidFill>
              <a:latin typeface="+mn-lt"/>
            </a:endParaRPr>
          </a:p>
          <a:p>
            <a:pPr marL="0" indent="0" algn="ctr">
              <a:buNone/>
            </a:pPr>
            <a:r>
              <a:rPr lang="en-US" sz="4800" b="1" dirty="0">
                <a:solidFill>
                  <a:schemeClr val="bg1"/>
                </a:solidFill>
                <a:latin typeface="+mn-lt"/>
              </a:rPr>
              <a:t>What do you want to remember?</a:t>
            </a:r>
          </a:p>
        </p:txBody>
      </p:sp>
      <p:sp>
        <p:nvSpPr>
          <p:cNvPr id="30" name="Rectangle 29">
            <a:extLst>
              <a:ext uri="{FF2B5EF4-FFF2-40B4-BE49-F238E27FC236}">
                <a16:creationId xmlns:a16="http://schemas.microsoft.com/office/drawing/2014/main" id="{23F17C15-91AE-2305-A347-84B5FE25A111}"/>
              </a:ext>
            </a:extLst>
          </p:cNvPr>
          <p:cNvSpPr/>
          <p:nvPr/>
        </p:nvSpPr>
        <p:spPr>
          <a:xfrm>
            <a:off x="6096001" y="609744"/>
            <a:ext cx="5753903" cy="701731"/>
          </a:xfrm>
          <a:prstGeom prst="rect">
            <a:avLst/>
          </a:prstGeom>
        </p:spPr>
        <p:txBody>
          <a:bodyPr wrap="square" lIns="91440" tIns="45720" rIns="91440" bIns="45720" anchor="t">
            <a:spAutoFit/>
          </a:bodyPr>
          <a:lstStyle/>
          <a:p>
            <a:pPr marR="0" lvl="0" algn="r" defTabSz="457200" rtl="0" eaLnBrk="1" fontAlgn="auto" latinLnBrk="0" hangingPunct="1">
              <a:lnSpc>
                <a:spcPct val="90000"/>
              </a:lnSpc>
              <a:spcBef>
                <a:spcPts val="0"/>
              </a:spcBef>
              <a:spcAft>
                <a:spcPts val="0"/>
              </a:spcAft>
              <a:buClrTx/>
              <a:buSzTx/>
              <a:tabLst/>
              <a:defRPr/>
            </a:pPr>
            <a:r>
              <a:rPr kumimoji="0" lang="en-US" altLang="en-US" sz="4400" b="0" i="0" u="none" strike="noStrike" kern="1200" cap="none" spc="0" normalizeH="0" baseline="0" noProof="0" dirty="0">
                <a:ln>
                  <a:noFill/>
                </a:ln>
                <a:solidFill>
                  <a:srgbClr val="00B0F0"/>
                </a:solidFill>
                <a:effectLst/>
                <a:uLnTx/>
                <a:uFillTx/>
                <a:latin typeface="Century Gothic" panose="020B0502020202020204" pitchFamily="34" charset="0"/>
                <a:ea typeface="Calibri" charset="0"/>
                <a:cs typeface="Calibri" charset="0"/>
              </a:rPr>
              <a:t>navigating the noise</a:t>
            </a:r>
          </a:p>
        </p:txBody>
      </p:sp>
      <p:sp>
        <p:nvSpPr>
          <p:cNvPr id="2" name="Title 1">
            <a:extLst>
              <a:ext uri="{FF2B5EF4-FFF2-40B4-BE49-F238E27FC236}">
                <a16:creationId xmlns:a16="http://schemas.microsoft.com/office/drawing/2014/main" id="{3764F2B9-97C9-ABDD-DA3D-554A3B991BA5}"/>
              </a:ext>
            </a:extLst>
          </p:cNvPr>
          <p:cNvSpPr txBox="1">
            <a:spLocks/>
          </p:cNvSpPr>
          <p:nvPr/>
        </p:nvSpPr>
        <p:spPr>
          <a:xfrm>
            <a:off x="470834" y="181048"/>
            <a:ext cx="4168506" cy="189991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lumMod val="65000"/>
                    <a:lumOff val="35000"/>
                  </a:schemeClr>
                </a:solidFill>
                <a:latin typeface="Century Gothic" panose="020B0502020202020204" pitchFamily="34" charset="0"/>
                <a:ea typeface="+mj-ea"/>
                <a:cs typeface="+mj-cs"/>
              </a:defRPr>
            </a:lvl1pPr>
          </a:lstStyle>
          <a:p>
            <a:pPr marR="0" lvl="0" algn="l" fontAlgn="auto">
              <a:spcAft>
                <a:spcPts val="600"/>
              </a:spcAft>
              <a:buClrTx/>
              <a:buSzTx/>
              <a:tabLst/>
              <a:defRPr/>
            </a:pPr>
            <a:r>
              <a:rPr lang="en-US" altLang="en-US" sz="4400" dirty="0">
                <a:solidFill>
                  <a:srgbClr val="92D050"/>
                </a:solidFill>
              </a:rPr>
              <a:t>looking back</a:t>
            </a:r>
          </a:p>
          <a:p>
            <a:pPr marR="0" lvl="0" algn="l" fontAlgn="auto">
              <a:spcAft>
                <a:spcPts val="600"/>
              </a:spcAft>
              <a:buClrTx/>
              <a:buSzTx/>
              <a:tabLst/>
              <a:defRPr/>
            </a:pPr>
            <a:r>
              <a:rPr lang="en-US" altLang="en-US" sz="4400" dirty="0">
                <a:solidFill>
                  <a:srgbClr val="0063C2"/>
                </a:solidFill>
              </a:rPr>
              <a:t>leading4ward</a:t>
            </a:r>
          </a:p>
        </p:txBody>
      </p:sp>
    </p:spTree>
    <p:extLst>
      <p:ext uri="{BB962C8B-B14F-4D97-AF65-F5344CB8AC3E}">
        <p14:creationId xmlns:p14="http://schemas.microsoft.com/office/powerpoint/2010/main" val="203546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199244-85A4-3C8A-09F5-56C8C2C316B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hand holding a glowing rocket&#10;&#10;Description automatically generated">
            <a:extLst>
              <a:ext uri="{FF2B5EF4-FFF2-40B4-BE49-F238E27FC236}">
                <a16:creationId xmlns:a16="http://schemas.microsoft.com/office/drawing/2014/main" id="{4A05D3C3-E872-A5FB-FC4B-8125B4BDB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091" r="28757" b="2"/>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137DA1B-2C70-E7BC-C447-ED644BF10A45}"/>
              </a:ext>
            </a:extLst>
          </p:cNvPr>
          <p:cNvSpPr txBox="1"/>
          <p:nvPr/>
        </p:nvSpPr>
        <p:spPr>
          <a:xfrm>
            <a:off x="333831" y="772643"/>
            <a:ext cx="5570012" cy="701731"/>
          </a:xfrm>
          <a:prstGeom prst="rect">
            <a:avLst/>
          </a:prstGeom>
          <a:noFill/>
        </p:spPr>
        <p:txBody>
          <a:bodyPr wrap="square">
            <a:spAutoFit/>
          </a:bodyPr>
          <a:lstStyle/>
          <a:p>
            <a:pPr marR="0" lvl="0" algn="l" defTabSz="457200" rtl="0" eaLnBrk="1" fontAlgn="auto" latinLnBrk="0" hangingPunct="1">
              <a:lnSpc>
                <a:spcPct val="90000"/>
              </a:lnSpc>
              <a:spcBef>
                <a:spcPts val="0"/>
              </a:spcBef>
              <a:spcAft>
                <a:spcPts val="0"/>
              </a:spcAft>
              <a:buClrTx/>
              <a:buSzTx/>
              <a:tabLst/>
              <a:defRPr/>
            </a:pPr>
            <a:r>
              <a:rPr kumimoji="0" lang="en-US" altLang="en-US" sz="4400" b="0" i="0" u="none" strike="noStrike" kern="1200" cap="none" spc="0" normalizeH="0" baseline="0" noProof="0" dirty="0">
                <a:ln>
                  <a:noFill/>
                </a:ln>
                <a:solidFill>
                  <a:srgbClr val="ED7D31"/>
                </a:solidFill>
                <a:effectLst/>
                <a:uLnTx/>
                <a:uFillTx/>
                <a:latin typeface="Century Gothic" panose="020B0502020202020204" pitchFamily="34" charset="0"/>
                <a:ea typeface="Calibri" charset="0"/>
                <a:cs typeface="Calibri" charset="0"/>
              </a:rPr>
              <a:t>launching the year</a:t>
            </a:r>
          </a:p>
        </p:txBody>
      </p:sp>
      <p:sp>
        <p:nvSpPr>
          <p:cNvPr id="10" name="TextBox 9">
            <a:extLst>
              <a:ext uri="{FF2B5EF4-FFF2-40B4-BE49-F238E27FC236}">
                <a16:creationId xmlns:a16="http://schemas.microsoft.com/office/drawing/2014/main" id="{3D87ABAF-97A2-FEF7-E800-8501826A86E5}"/>
              </a:ext>
            </a:extLst>
          </p:cNvPr>
          <p:cNvSpPr txBox="1"/>
          <p:nvPr/>
        </p:nvSpPr>
        <p:spPr>
          <a:xfrm>
            <a:off x="584294" y="1764151"/>
            <a:ext cx="3771109"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how do we ensure a good start to the new year?</a:t>
            </a:r>
          </a:p>
        </p:txBody>
      </p:sp>
    </p:spTree>
    <p:extLst>
      <p:ext uri="{BB962C8B-B14F-4D97-AF65-F5344CB8AC3E}">
        <p14:creationId xmlns:p14="http://schemas.microsoft.com/office/powerpoint/2010/main" val="203262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199244-85A4-3C8A-09F5-56C8C2C316B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hand holding a glowing rocket&#10;&#10;Description automatically generated">
            <a:extLst>
              <a:ext uri="{FF2B5EF4-FFF2-40B4-BE49-F238E27FC236}">
                <a16:creationId xmlns:a16="http://schemas.microsoft.com/office/drawing/2014/main" id="{4A05D3C3-E872-A5FB-FC4B-8125B4BDB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091" r="28757" b="2"/>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D87ABAF-97A2-FEF7-E800-8501826A86E5}"/>
              </a:ext>
            </a:extLst>
          </p:cNvPr>
          <p:cNvSpPr txBox="1"/>
          <p:nvPr/>
        </p:nvSpPr>
        <p:spPr>
          <a:xfrm>
            <a:off x="749929" y="1642039"/>
            <a:ext cx="2023631"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set the tone</a:t>
            </a:r>
          </a:p>
        </p:txBody>
      </p:sp>
      <p:sp>
        <p:nvSpPr>
          <p:cNvPr id="12" name="TextBox 11">
            <a:extLst>
              <a:ext uri="{FF2B5EF4-FFF2-40B4-BE49-F238E27FC236}">
                <a16:creationId xmlns:a16="http://schemas.microsoft.com/office/drawing/2014/main" id="{22BE9D86-A1D0-4A5D-75ED-D9C21DC657FE}"/>
              </a:ext>
            </a:extLst>
          </p:cNvPr>
          <p:cNvSpPr txBox="1"/>
          <p:nvPr/>
        </p:nvSpPr>
        <p:spPr>
          <a:xfrm>
            <a:off x="1010713" y="6049268"/>
            <a:ext cx="3355406" cy="707886"/>
          </a:xfrm>
          <a:prstGeom prst="rect">
            <a:avLst/>
          </a:prstGeom>
          <a:noFill/>
        </p:spPr>
        <p:txBody>
          <a:bodyPr wrap="none" rtlCol="0">
            <a:spAutoFit/>
          </a:bodyPr>
          <a:lstStyle/>
          <a:p>
            <a:r>
              <a:rPr lang="en-US" sz="4000" dirty="0">
                <a:solidFill>
                  <a:schemeClr val="accent2"/>
                </a:solidFill>
                <a:effectLst/>
                <a:latin typeface="Century Gothic" panose="020B0502020202020204" pitchFamily="34" charset="0"/>
                <a:ea typeface="Calibri" panose="020F0502020204030204" pitchFamily="34" charset="0"/>
                <a:cs typeface="Times New Roman" panose="02020603050405020304" pitchFamily="18" charset="0"/>
              </a:rPr>
              <a:t>inspire hope </a:t>
            </a:r>
          </a:p>
        </p:txBody>
      </p:sp>
      <p:pic>
        <p:nvPicPr>
          <p:cNvPr id="2" name="Picture 1">
            <a:extLst>
              <a:ext uri="{FF2B5EF4-FFF2-40B4-BE49-F238E27FC236}">
                <a16:creationId xmlns:a16="http://schemas.microsoft.com/office/drawing/2014/main" id="{8225DD6C-79CE-EC2A-BE0A-4AEA6EDAE958}"/>
              </a:ext>
            </a:extLst>
          </p:cNvPr>
          <p:cNvPicPr>
            <a:picLocks noChangeAspect="1"/>
          </p:cNvPicPr>
          <p:nvPr/>
        </p:nvPicPr>
        <p:blipFill>
          <a:blip r:embed="rId4"/>
          <a:stretch>
            <a:fillRect/>
          </a:stretch>
        </p:blipFill>
        <p:spPr>
          <a:xfrm>
            <a:off x="1423583" y="2504510"/>
            <a:ext cx="2023631" cy="24030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a16="http://schemas.microsoft.com/office/drawing/2014/main" id="{3D87ABAF-97A2-FEF7-E800-8501826A86E5}"/>
              </a:ext>
            </a:extLst>
          </p:cNvPr>
          <p:cNvSpPr txBox="1"/>
          <p:nvPr/>
        </p:nvSpPr>
        <p:spPr>
          <a:xfrm>
            <a:off x="877400" y="5117425"/>
            <a:ext cx="3603935" cy="830997"/>
          </a:xfrm>
          <a:prstGeom prst="rect">
            <a:avLst/>
          </a:prstGeom>
          <a:noFill/>
        </p:spPr>
        <p:txBody>
          <a:bodyPr wrap="none" rtlCol="0">
            <a:spAutoFit/>
          </a:bodyPr>
          <a:lstStyle/>
          <a:p>
            <a:pPr algn="ctr"/>
            <a:r>
              <a:rPr lang="en-US" sz="2400" dirty="0">
                <a:ea typeface="Calibri" panose="020F0502020204030204" pitchFamily="34" charset="0"/>
                <a:cs typeface="Times New Roman" panose="02020603050405020304" pitchFamily="18" charset="0"/>
              </a:rPr>
              <a:t>first-year teacher notebook</a:t>
            </a:r>
          </a:p>
          <a:p>
            <a:pPr algn="ctr"/>
            <a:r>
              <a:rPr lang="en-US" sz="2400" dirty="0">
                <a:ea typeface="Calibri" panose="020F0502020204030204" pitchFamily="34" charset="0"/>
                <a:cs typeface="Times New Roman" panose="02020603050405020304" pitchFamily="18" charset="0"/>
              </a:rPr>
              <a:t>pages 28 - 31</a:t>
            </a:r>
            <a:endParaRPr lang="en-US" sz="2400" dirty="0">
              <a:effectLs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D81BF20-B99C-9155-141B-7860991E85F3}"/>
              </a:ext>
            </a:extLst>
          </p:cNvPr>
          <p:cNvSpPr txBox="1"/>
          <p:nvPr/>
        </p:nvSpPr>
        <p:spPr>
          <a:xfrm>
            <a:off x="333830" y="772643"/>
            <a:ext cx="5762170" cy="701731"/>
          </a:xfrm>
          <a:prstGeom prst="rect">
            <a:avLst/>
          </a:prstGeom>
          <a:noFill/>
        </p:spPr>
        <p:txBody>
          <a:bodyPr wrap="square">
            <a:spAutoFit/>
          </a:bodyPr>
          <a:lstStyle/>
          <a:p>
            <a:pPr marR="0" lvl="0" algn="l" defTabSz="457200" rtl="0" eaLnBrk="1" fontAlgn="auto" latinLnBrk="0" hangingPunct="1">
              <a:lnSpc>
                <a:spcPct val="90000"/>
              </a:lnSpc>
              <a:spcBef>
                <a:spcPts val="0"/>
              </a:spcBef>
              <a:spcAft>
                <a:spcPts val="0"/>
              </a:spcAft>
              <a:buClrTx/>
              <a:buSzTx/>
              <a:tabLst/>
              <a:defRPr/>
            </a:pPr>
            <a:r>
              <a:rPr kumimoji="0" lang="en-US" altLang="en-US" sz="4400" b="0" i="0" u="none" strike="noStrike" kern="1200" cap="none" spc="0" normalizeH="0" baseline="0" noProof="0" dirty="0">
                <a:ln>
                  <a:noFill/>
                </a:ln>
                <a:solidFill>
                  <a:srgbClr val="ED7D31"/>
                </a:solidFill>
                <a:effectLst/>
                <a:uLnTx/>
                <a:uFillTx/>
                <a:latin typeface="Century Gothic" panose="020B0502020202020204" pitchFamily="34" charset="0"/>
                <a:ea typeface="Calibri" charset="0"/>
                <a:cs typeface="Calibri" charset="0"/>
              </a:rPr>
              <a:t>launching the year</a:t>
            </a:r>
          </a:p>
        </p:txBody>
      </p:sp>
    </p:spTree>
    <p:extLst>
      <p:ext uri="{BB962C8B-B14F-4D97-AF65-F5344CB8AC3E}">
        <p14:creationId xmlns:p14="http://schemas.microsoft.com/office/powerpoint/2010/main" val="204442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199244-85A4-3C8A-09F5-56C8C2C316B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hand holding a glowing rocket&#10;&#10;Description automatically generated">
            <a:extLst>
              <a:ext uri="{FF2B5EF4-FFF2-40B4-BE49-F238E27FC236}">
                <a16:creationId xmlns:a16="http://schemas.microsoft.com/office/drawing/2014/main" id="{4A05D3C3-E872-A5FB-FC4B-8125B4BDB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091" r="28757" b="2"/>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1BA7A67-B97E-45ED-F75C-645E383B1C5B}"/>
              </a:ext>
            </a:extLst>
          </p:cNvPr>
          <p:cNvSpPr txBox="1"/>
          <p:nvPr/>
        </p:nvSpPr>
        <p:spPr>
          <a:xfrm>
            <a:off x="372979" y="1397671"/>
            <a:ext cx="4124838" cy="923330"/>
          </a:xfrm>
          <a:prstGeom prst="rect">
            <a:avLst/>
          </a:prstGeom>
          <a:noFill/>
        </p:spPr>
        <p:txBody>
          <a:bodyPr wrap="square">
            <a:spAutoFit/>
          </a:bodyPr>
          <a:lstStyle/>
          <a:p>
            <a:pPr marR="0" lvl="0" algn="ctr" defTabSz="457200" rtl="0" eaLnBrk="1" fontAlgn="auto" latinLnBrk="0" hangingPunct="1">
              <a:lnSpc>
                <a:spcPct val="90000"/>
              </a:lnSpc>
              <a:spcBef>
                <a:spcPts val="0"/>
              </a:spcBef>
              <a:spcAft>
                <a:spcPts val="0"/>
              </a:spcAft>
              <a:buClrTx/>
              <a:buSzTx/>
              <a:tabLst/>
              <a:defRPr/>
            </a:pPr>
            <a:r>
              <a:rPr kumimoji="0" lang="en-US" altLang="en-US" sz="3000" i="0" u="none" strike="noStrike" kern="1200" cap="none" spc="0" normalizeH="0" baseline="0" noProof="0" dirty="0">
                <a:ln>
                  <a:noFill/>
                </a:ln>
                <a:solidFill>
                  <a:srgbClr val="ED7D31"/>
                </a:solidFill>
                <a:effectLst/>
                <a:uLnTx/>
                <a:uFillTx/>
                <a:ea typeface="Calibri" charset="0"/>
                <a:cs typeface="Calibri" charset="0"/>
              </a:rPr>
              <a:t>first days’ checklist: getting started</a:t>
            </a:r>
          </a:p>
        </p:txBody>
      </p:sp>
      <p:pic>
        <p:nvPicPr>
          <p:cNvPr id="16" name="Picture 15">
            <a:extLst>
              <a:ext uri="{FF2B5EF4-FFF2-40B4-BE49-F238E27FC236}">
                <a16:creationId xmlns:a16="http://schemas.microsoft.com/office/drawing/2014/main" id="{496055B0-4D4F-B83C-9A0E-1569D3C0514F}"/>
              </a:ext>
            </a:extLst>
          </p:cNvPr>
          <p:cNvPicPr>
            <a:picLocks noChangeAspect="1"/>
          </p:cNvPicPr>
          <p:nvPr/>
        </p:nvPicPr>
        <p:blipFill>
          <a:blip r:embed="rId4"/>
          <a:stretch>
            <a:fillRect/>
          </a:stretch>
        </p:blipFill>
        <p:spPr>
          <a:xfrm rot="21197621">
            <a:off x="4657941" y="1386826"/>
            <a:ext cx="4882085" cy="6356881"/>
          </a:xfrm>
          <a:prstGeom prst="rect">
            <a:avLst/>
          </a:prstGeom>
          <a:ln>
            <a:solidFill>
              <a:schemeClr val="tx1"/>
            </a:solidFill>
          </a:ln>
        </p:spPr>
      </p:pic>
      <p:sp>
        <p:nvSpPr>
          <p:cNvPr id="7" name="TextBox 6">
            <a:extLst>
              <a:ext uri="{FF2B5EF4-FFF2-40B4-BE49-F238E27FC236}">
                <a16:creationId xmlns:a16="http://schemas.microsoft.com/office/drawing/2014/main" id="{16BADD87-CC47-A98E-FF63-8F1635970327}"/>
              </a:ext>
            </a:extLst>
          </p:cNvPr>
          <p:cNvSpPr txBox="1"/>
          <p:nvPr/>
        </p:nvSpPr>
        <p:spPr>
          <a:xfrm>
            <a:off x="372980" y="5251430"/>
            <a:ext cx="4124838" cy="923330"/>
          </a:xfrm>
          <a:prstGeom prst="rect">
            <a:avLst/>
          </a:prstGeom>
          <a:noFill/>
        </p:spPr>
        <p:txBody>
          <a:bodyPr wrap="square">
            <a:spAutoFit/>
          </a:bodyPr>
          <a:lstStyle/>
          <a:p>
            <a:pPr marR="0" lvl="0" algn="ctr" defTabSz="457200" rtl="0" eaLnBrk="1" fontAlgn="auto" latinLnBrk="0" hangingPunct="1">
              <a:lnSpc>
                <a:spcPct val="90000"/>
              </a:lnSpc>
              <a:spcBef>
                <a:spcPts val="0"/>
              </a:spcBef>
              <a:spcAft>
                <a:spcPts val="0"/>
              </a:spcAft>
              <a:buClrTx/>
              <a:buSzTx/>
              <a:tabLst/>
              <a:defRPr/>
            </a:pPr>
            <a:r>
              <a:rPr kumimoji="0" lang="en-US" altLang="en-US" sz="3000" b="0" i="0" u="none" strike="noStrike" kern="1200" cap="none" spc="0" normalizeH="0" baseline="0" noProof="0" dirty="0">
                <a:ln>
                  <a:noFill/>
                </a:ln>
                <a:solidFill>
                  <a:srgbClr val="ED7D31"/>
                </a:solidFill>
                <a:effectLst/>
                <a:uLnTx/>
                <a:uFillTx/>
                <a:ea typeface="Calibri" charset="0"/>
                <a:cs typeface="Calibri" charset="0"/>
              </a:rPr>
              <a:t>first day of school  checklist</a:t>
            </a:r>
          </a:p>
        </p:txBody>
      </p:sp>
      <p:pic>
        <p:nvPicPr>
          <p:cNvPr id="14" name="Picture 13">
            <a:extLst>
              <a:ext uri="{FF2B5EF4-FFF2-40B4-BE49-F238E27FC236}">
                <a16:creationId xmlns:a16="http://schemas.microsoft.com/office/drawing/2014/main" id="{059B4A9A-2560-1997-9F6C-DAB8E0AD5FEB}"/>
              </a:ext>
            </a:extLst>
          </p:cNvPr>
          <p:cNvPicPr>
            <a:picLocks noChangeAspect="1"/>
          </p:cNvPicPr>
          <p:nvPr/>
        </p:nvPicPr>
        <p:blipFill>
          <a:blip r:embed="rId5"/>
          <a:stretch>
            <a:fillRect/>
          </a:stretch>
        </p:blipFill>
        <p:spPr>
          <a:xfrm>
            <a:off x="1423583" y="2504510"/>
            <a:ext cx="2023631" cy="24030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a:extLst>
              <a:ext uri="{FF2B5EF4-FFF2-40B4-BE49-F238E27FC236}">
                <a16:creationId xmlns:a16="http://schemas.microsoft.com/office/drawing/2014/main" id="{F5C1A736-1A90-31EA-9F6C-58BD1F98D9D5}"/>
              </a:ext>
            </a:extLst>
          </p:cNvPr>
          <p:cNvPicPr>
            <a:picLocks noChangeAspect="1"/>
          </p:cNvPicPr>
          <p:nvPr/>
        </p:nvPicPr>
        <p:blipFill>
          <a:blip r:embed="rId6"/>
          <a:stretch>
            <a:fillRect/>
          </a:stretch>
        </p:blipFill>
        <p:spPr>
          <a:xfrm rot="799672">
            <a:off x="7655851" y="488389"/>
            <a:ext cx="4999973" cy="6528462"/>
          </a:xfrm>
          <a:prstGeom prst="rect">
            <a:avLst/>
          </a:prstGeom>
          <a:ln>
            <a:solidFill>
              <a:schemeClr val="tx1"/>
            </a:solidFill>
          </a:ln>
        </p:spPr>
      </p:pic>
      <p:sp>
        <p:nvSpPr>
          <p:cNvPr id="17" name="TextBox 16">
            <a:extLst>
              <a:ext uri="{FF2B5EF4-FFF2-40B4-BE49-F238E27FC236}">
                <a16:creationId xmlns:a16="http://schemas.microsoft.com/office/drawing/2014/main" id="{1A885BE4-DA98-AC02-E965-95008ABBA762}"/>
              </a:ext>
            </a:extLst>
          </p:cNvPr>
          <p:cNvSpPr txBox="1"/>
          <p:nvPr/>
        </p:nvSpPr>
        <p:spPr>
          <a:xfrm>
            <a:off x="333830" y="772643"/>
            <a:ext cx="5762170" cy="701731"/>
          </a:xfrm>
          <a:prstGeom prst="rect">
            <a:avLst/>
          </a:prstGeom>
          <a:noFill/>
        </p:spPr>
        <p:txBody>
          <a:bodyPr wrap="square">
            <a:spAutoFit/>
          </a:bodyPr>
          <a:lstStyle/>
          <a:p>
            <a:pPr marR="0" lvl="0" algn="l" defTabSz="457200" rtl="0" eaLnBrk="1" fontAlgn="auto" latinLnBrk="0" hangingPunct="1">
              <a:lnSpc>
                <a:spcPct val="90000"/>
              </a:lnSpc>
              <a:spcBef>
                <a:spcPts val="0"/>
              </a:spcBef>
              <a:spcAft>
                <a:spcPts val="0"/>
              </a:spcAft>
              <a:buClrTx/>
              <a:buSzTx/>
              <a:tabLst/>
              <a:defRPr/>
            </a:pPr>
            <a:r>
              <a:rPr kumimoji="0" lang="en-US" altLang="en-US" sz="4400" b="0" i="0" u="none" strike="noStrike" kern="1200" cap="none" spc="0" normalizeH="0" baseline="0" noProof="0" dirty="0">
                <a:ln>
                  <a:noFill/>
                </a:ln>
                <a:solidFill>
                  <a:srgbClr val="ED7D31"/>
                </a:solidFill>
                <a:effectLst/>
                <a:uLnTx/>
                <a:uFillTx/>
                <a:latin typeface="Century Gothic" panose="020B0502020202020204" pitchFamily="34" charset="0"/>
                <a:ea typeface="Calibri" charset="0"/>
                <a:cs typeface="Calibri" charset="0"/>
              </a:rPr>
              <a:t>launching the year</a:t>
            </a:r>
          </a:p>
        </p:txBody>
      </p:sp>
    </p:spTree>
    <p:extLst>
      <p:ext uri="{BB962C8B-B14F-4D97-AF65-F5344CB8AC3E}">
        <p14:creationId xmlns:p14="http://schemas.microsoft.com/office/powerpoint/2010/main" val="217640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71213C-4732-8DBD-E02C-25D38240D533}"/>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green plants growing out of dirt&#10;&#10;Description automatically generated">
            <a:extLst>
              <a:ext uri="{FF2B5EF4-FFF2-40B4-BE49-F238E27FC236}">
                <a16:creationId xmlns:a16="http://schemas.microsoft.com/office/drawing/2014/main" id="{84C3E14B-363E-928C-584B-29FC6CB8B704}"/>
              </a:ext>
            </a:extLst>
          </p:cNvPr>
          <p:cNvPicPr>
            <a:picLocks noChangeAspect="1"/>
          </p:cNvPicPr>
          <p:nvPr/>
        </p:nvPicPr>
        <p:blipFill rotWithShape="1">
          <a:blip r:embed="rId3"/>
          <a:srcRect l="27063" t="-1" r="-1" b="-1"/>
          <a:stretch/>
        </p:blipFill>
        <p:spPr>
          <a:xfrm>
            <a:off x="-3048" y="-5949"/>
            <a:ext cx="8669069" cy="6863949"/>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31008FF-57EA-79F9-7923-87D0F69D7F29}"/>
              </a:ext>
            </a:extLst>
          </p:cNvPr>
          <p:cNvSpPr txBox="1"/>
          <p:nvPr/>
        </p:nvSpPr>
        <p:spPr>
          <a:xfrm>
            <a:off x="7131372" y="1319"/>
            <a:ext cx="4971816" cy="1082106"/>
          </a:xfrm>
          <a:prstGeom prst="rect">
            <a:avLst/>
          </a:prstGeom>
        </p:spPr>
        <p:txBody>
          <a:bodyPr vert="horz" lIns="91440" tIns="45720" rIns="91440" bIns="45720" rtlCol="0" anchor="ctr">
            <a:normAutofit/>
          </a:bodyPr>
          <a:lstStyle/>
          <a:p>
            <a:pPr marL="342900" marR="0" lvl="0" indent="-342900" fontAlgn="auto">
              <a:lnSpc>
                <a:spcPct val="90000"/>
              </a:lnSpc>
              <a:spcBef>
                <a:spcPct val="0"/>
              </a:spcBef>
              <a:spcAft>
                <a:spcPts val="600"/>
              </a:spcAft>
              <a:buClrTx/>
              <a:buSzTx/>
              <a:tabLst/>
              <a:defRPr/>
            </a:pPr>
            <a:r>
              <a:rPr kumimoji="0" lang="en-US" altLang="en-US" sz="4400" b="0" i="0" u="none" strike="noStrike" cap="none" spc="0" normalizeH="0" baseline="0" noProof="0" dirty="0">
                <a:ln>
                  <a:noFill/>
                </a:ln>
                <a:solidFill>
                  <a:srgbClr val="AB5099"/>
                </a:solidFill>
                <a:effectLst/>
                <a:uLnTx/>
                <a:uFillTx/>
                <a:latin typeface="Century Gothic" panose="020B0502020202020204" pitchFamily="34" charset="0"/>
                <a:ea typeface="+mj-ea"/>
                <a:cs typeface="+mj-cs"/>
              </a:rPr>
              <a:t>nurturing the new</a:t>
            </a:r>
          </a:p>
        </p:txBody>
      </p:sp>
      <p:sp>
        <p:nvSpPr>
          <p:cNvPr id="20" name="TextBox 19">
            <a:extLst>
              <a:ext uri="{FF2B5EF4-FFF2-40B4-BE49-F238E27FC236}">
                <a16:creationId xmlns:a16="http://schemas.microsoft.com/office/drawing/2014/main" id="{8356570F-8F07-816A-405E-4F181E1EB8DB}"/>
              </a:ext>
            </a:extLst>
          </p:cNvPr>
          <p:cNvSpPr txBox="1"/>
          <p:nvPr/>
        </p:nvSpPr>
        <p:spPr>
          <a:xfrm>
            <a:off x="7274657" y="1053144"/>
            <a:ext cx="4571578" cy="1082106"/>
          </a:xfrm>
          <a:prstGeom prst="rect">
            <a:avLst/>
          </a:prstGeom>
        </p:spPr>
        <p:txBody>
          <a:bodyPr vert="horz" lIns="91440" tIns="45720" rIns="91440" bIns="45720" rtlCol="0">
            <a:noAutofit/>
          </a:bodyPr>
          <a:lstStyle/>
          <a:p>
            <a:pPr marL="342900" marR="0" lvl="0" indent="-228600">
              <a:lnSpc>
                <a:spcPct val="90000"/>
              </a:lnSpc>
              <a:spcBef>
                <a:spcPts val="0"/>
              </a:spcBef>
              <a:spcAft>
                <a:spcPts val="600"/>
              </a:spcAft>
              <a:buFont typeface="Arial" panose="020B0604020202020204" pitchFamily="34" charset="0"/>
              <a:buChar char="•"/>
            </a:pPr>
            <a:r>
              <a:rPr lang="en-US" sz="2400" dirty="0">
                <a:effectLst/>
              </a:rPr>
              <a:t>how do we support new leaders and new teachers?</a:t>
            </a:r>
          </a:p>
        </p:txBody>
      </p:sp>
    </p:spTree>
    <p:extLst>
      <p:ext uri="{BB962C8B-B14F-4D97-AF65-F5344CB8AC3E}">
        <p14:creationId xmlns:p14="http://schemas.microsoft.com/office/powerpoint/2010/main" val="107060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71213C-4732-8DBD-E02C-25D38240D533}"/>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green plants growing out of dirt&#10;&#10;Description automatically generated">
            <a:extLst>
              <a:ext uri="{FF2B5EF4-FFF2-40B4-BE49-F238E27FC236}">
                <a16:creationId xmlns:a16="http://schemas.microsoft.com/office/drawing/2014/main" id="{84C3E14B-363E-928C-584B-29FC6CB8B704}"/>
              </a:ext>
            </a:extLst>
          </p:cNvPr>
          <p:cNvPicPr>
            <a:picLocks noChangeAspect="1"/>
          </p:cNvPicPr>
          <p:nvPr/>
        </p:nvPicPr>
        <p:blipFill rotWithShape="1">
          <a:blip r:embed="rId3"/>
          <a:srcRect l="27063" t="-1" r="-1" b="-1"/>
          <a:stretch/>
        </p:blipFill>
        <p:spPr>
          <a:xfrm>
            <a:off x="-3048" y="-5949"/>
            <a:ext cx="8669069" cy="6863949"/>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182F702E-D9DF-F24D-6689-982A71B3ADF5}"/>
              </a:ext>
            </a:extLst>
          </p:cNvPr>
          <p:cNvGrpSpPr/>
          <p:nvPr/>
        </p:nvGrpSpPr>
        <p:grpSpPr>
          <a:xfrm>
            <a:off x="8865703" y="4194313"/>
            <a:ext cx="2645715" cy="2663687"/>
            <a:chOff x="410294" y="4123834"/>
            <a:chExt cx="2112059" cy="2094297"/>
          </a:xfrm>
        </p:grpSpPr>
        <p:pic>
          <p:nvPicPr>
            <p:cNvPr id="11" name="Picture 10">
              <a:extLst>
                <a:ext uri="{FF2B5EF4-FFF2-40B4-BE49-F238E27FC236}">
                  <a16:creationId xmlns:a16="http://schemas.microsoft.com/office/drawing/2014/main" id="{A07FCE50-2BFF-881B-DBD1-C9C0B2214357}"/>
                </a:ext>
              </a:extLst>
            </p:cNvPr>
            <p:cNvPicPr>
              <a:picLocks noChangeAspect="1"/>
            </p:cNvPicPr>
            <p:nvPr/>
          </p:nvPicPr>
          <p:blipFill rotWithShape="1">
            <a:blip r:embed="rId4"/>
            <a:srcRect t="52121" r="49964"/>
            <a:stretch/>
          </p:blipFill>
          <p:spPr>
            <a:xfrm>
              <a:off x="411816" y="4123834"/>
              <a:ext cx="2110537" cy="976184"/>
            </a:xfrm>
            <a:prstGeom prst="rect">
              <a:avLst/>
            </a:prstGeom>
          </p:spPr>
        </p:pic>
        <p:pic>
          <p:nvPicPr>
            <p:cNvPr id="12" name="Picture 11">
              <a:extLst>
                <a:ext uri="{FF2B5EF4-FFF2-40B4-BE49-F238E27FC236}">
                  <a16:creationId xmlns:a16="http://schemas.microsoft.com/office/drawing/2014/main" id="{7B80A4B3-C690-787F-67F4-53DB7DCAD4C9}"/>
                </a:ext>
              </a:extLst>
            </p:cNvPr>
            <p:cNvPicPr>
              <a:picLocks noChangeAspect="1"/>
            </p:cNvPicPr>
            <p:nvPr/>
          </p:nvPicPr>
          <p:blipFill rotWithShape="1">
            <a:blip r:embed="rId4"/>
            <a:srcRect l="49964" t="52121"/>
            <a:stretch/>
          </p:blipFill>
          <p:spPr>
            <a:xfrm>
              <a:off x="410294" y="5241947"/>
              <a:ext cx="2110537" cy="976184"/>
            </a:xfrm>
            <a:prstGeom prst="rect">
              <a:avLst/>
            </a:prstGeom>
          </p:spPr>
        </p:pic>
      </p:grpSp>
      <p:sp>
        <p:nvSpPr>
          <p:cNvPr id="20" name="TextBox 19">
            <a:extLst>
              <a:ext uri="{FF2B5EF4-FFF2-40B4-BE49-F238E27FC236}">
                <a16:creationId xmlns:a16="http://schemas.microsoft.com/office/drawing/2014/main" id="{8356570F-8F07-816A-405E-4F181E1EB8DB}"/>
              </a:ext>
            </a:extLst>
          </p:cNvPr>
          <p:cNvSpPr txBox="1"/>
          <p:nvPr/>
        </p:nvSpPr>
        <p:spPr>
          <a:xfrm>
            <a:off x="7531610" y="1062004"/>
            <a:ext cx="4571578" cy="3742762"/>
          </a:xfrm>
          <a:prstGeom prst="rect">
            <a:avLst/>
          </a:prstGeom>
        </p:spPr>
        <p:txBody>
          <a:bodyPr vert="horz" lIns="91440" tIns="45720" rIns="91440" bIns="45720" rtlCol="0">
            <a:noAutofit/>
          </a:bodyPr>
          <a:lstStyle/>
          <a:p>
            <a:pPr marL="342900" marR="0" lvl="0" indent="-228600">
              <a:lnSpc>
                <a:spcPct val="90000"/>
              </a:lnSpc>
              <a:spcBef>
                <a:spcPts val="0"/>
              </a:spcBef>
              <a:spcAft>
                <a:spcPts val="600"/>
              </a:spcAft>
              <a:buFont typeface="Arial" panose="020B0604020202020204" pitchFamily="34" charset="0"/>
              <a:buChar char="•"/>
            </a:pPr>
            <a:r>
              <a:rPr lang="en-US" sz="2400" dirty="0">
                <a:effectLst/>
              </a:rPr>
              <a:t>prioritize focus areas in logical &amp; learnable chunks</a:t>
            </a:r>
          </a:p>
          <a:p>
            <a:pPr marL="800100" lvl="1" indent="-228600">
              <a:lnSpc>
                <a:spcPct val="90000"/>
              </a:lnSpc>
              <a:spcAft>
                <a:spcPts val="600"/>
              </a:spcAft>
              <a:buFont typeface="Arial" panose="020B0604020202020204" pitchFamily="34" charset="0"/>
              <a:buChar char="•"/>
            </a:pPr>
            <a:r>
              <a:rPr lang="en-US" sz="2400" dirty="0">
                <a:effectLst/>
              </a:rPr>
              <a:t>first-year teacher academy</a:t>
            </a:r>
          </a:p>
          <a:p>
            <a:pPr marL="800100" lvl="1" indent="-228600">
              <a:lnSpc>
                <a:spcPct val="90000"/>
              </a:lnSpc>
              <a:spcAft>
                <a:spcPts val="600"/>
              </a:spcAft>
              <a:buFont typeface="Arial" panose="020B0604020202020204" pitchFamily="34" charset="0"/>
              <a:buChar char="•"/>
            </a:pPr>
            <a:r>
              <a:rPr lang="en-US" sz="2400" dirty="0">
                <a:effectLst/>
              </a:rPr>
              <a:t>mentor teacher academy</a:t>
            </a:r>
          </a:p>
          <a:p>
            <a:pPr marL="571500" lvl="1">
              <a:lnSpc>
                <a:spcPct val="90000"/>
              </a:lnSpc>
              <a:spcAft>
                <a:spcPts val="600"/>
              </a:spcAft>
            </a:pPr>
            <a:endParaRPr lang="en-US" sz="2400" dirty="0">
              <a:effectLst/>
            </a:endParaRPr>
          </a:p>
          <a:p>
            <a:pPr marL="342900" marR="0" lvl="0" indent="-228600">
              <a:lnSpc>
                <a:spcPct val="90000"/>
              </a:lnSpc>
              <a:spcBef>
                <a:spcPts val="0"/>
              </a:spcBef>
              <a:spcAft>
                <a:spcPts val="600"/>
              </a:spcAft>
              <a:buFont typeface="Arial" panose="020B0604020202020204" pitchFamily="34" charset="0"/>
              <a:buChar char="•"/>
            </a:pPr>
            <a:r>
              <a:rPr lang="en-US" sz="2400" dirty="0">
                <a:effectLst/>
              </a:rPr>
              <a:t>provide ongoing professional development for mentor &amp; new to profession teacher program</a:t>
            </a:r>
          </a:p>
        </p:txBody>
      </p:sp>
      <p:sp>
        <p:nvSpPr>
          <p:cNvPr id="2" name="TextBox 1">
            <a:extLst>
              <a:ext uri="{FF2B5EF4-FFF2-40B4-BE49-F238E27FC236}">
                <a16:creationId xmlns:a16="http://schemas.microsoft.com/office/drawing/2014/main" id="{FC06561F-F33A-9BDB-2F21-B0CB1309F07C}"/>
              </a:ext>
            </a:extLst>
          </p:cNvPr>
          <p:cNvSpPr txBox="1"/>
          <p:nvPr/>
        </p:nvSpPr>
        <p:spPr>
          <a:xfrm>
            <a:off x="7131372" y="1319"/>
            <a:ext cx="4971816" cy="1082106"/>
          </a:xfrm>
          <a:prstGeom prst="rect">
            <a:avLst/>
          </a:prstGeom>
        </p:spPr>
        <p:txBody>
          <a:bodyPr vert="horz" lIns="91440" tIns="45720" rIns="91440" bIns="45720" rtlCol="0" anchor="ctr">
            <a:normAutofit/>
          </a:bodyPr>
          <a:lstStyle/>
          <a:p>
            <a:pPr marL="342900" marR="0" lvl="0" indent="-342900" fontAlgn="auto">
              <a:lnSpc>
                <a:spcPct val="90000"/>
              </a:lnSpc>
              <a:spcBef>
                <a:spcPct val="0"/>
              </a:spcBef>
              <a:spcAft>
                <a:spcPts val="600"/>
              </a:spcAft>
              <a:buClrTx/>
              <a:buSzTx/>
              <a:tabLst/>
              <a:defRPr/>
            </a:pPr>
            <a:r>
              <a:rPr kumimoji="0" lang="en-US" altLang="en-US" sz="4400" b="0" i="0" u="none" strike="noStrike" cap="none" spc="0" normalizeH="0" baseline="0" noProof="0" dirty="0">
                <a:ln>
                  <a:noFill/>
                </a:ln>
                <a:solidFill>
                  <a:srgbClr val="AB5099"/>
                </a:solidFill>
                <a:effectLst/>
                <a:uLnTx/>
                <a:uFillTx/>
                <a:latin typeface="Century Gothic" panose="020B0502020202020204" pitchFamily="34" charset="0"/>
                <a:ea typeface="+mj-ea"/>
                <a:cs typeface="+mj-cs"/>
              </a:rPr>
              <a:t>nurturing the new</a:t>
            </a:r>
          </a:p>
        </p:txBody>
      </p:sp>
    </p:spTree>
    <p:extLst>
      <p:ext uri="{BB962C8B-B14F-4D97-AF65-F5344CB8AC3E}">
        <p14:creationId xmlns:p14="http://schemas.microsoft.com/office/powerpoint/2010/main" val="302232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71213C-4732-8DBD-E02C-25D38240D533}"/>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green plants growing out of dirt&#10;&#10;Description automatically generated">
            <a:extLst>
              <a:ext uri="{FF2B5EF4-FFF2-40B4-BE49-F238E27FC236}">
                <a16:creationId xmlns:a16="http://schemas.microsoft.com/office/drawing/2014/main" id="{84C3E14B-363E-928C-584B-29FC6CB8B704}"/>
              </a:ext>
            </a:extLst>
          </p:cNvPr>
          <p:cNvPicPr>
            <a:picLocks noChangeAspect="1"/>
          </p:cNvPicPr>
          <p:nvPr/>
        </p:nvPicPr>
        <p:blipFill rotWithShape="1">
          <a:blip r:embed="rId3"/>
          <a:srcRect l="27063" t="-1" r="-1" b="-1"/>
          <a:stretch/>
        </p:blipFill>
        <p:spPr>
          <a:xfrm>
            <a:off x="-3048" y="-5949"/>
            <a:ext cx="8669069" cy="6863949"/>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CAD00C0F-58E6-F342-EF77-645D08EC6689}"/>
              </a:ext>
            </a:extLst>
          </p:cNvPr>
          <p:cNvSpPr txBox="1"/>
          <p:nvPr/>
        </p:nvSpPr>
        <p:spPr>
          <a:xfrm>
            <a:off x="7434145" y="1062004"/>
            <a:ext cx="4571578" cy="3742762"/>
          </a:xfrm>
          <a:prstGeom prst="rect">
            <a:avLst/>
          </a:prstGeom>
        </p:spPr>
        <p:txBody>
          <a:bodyPr vert="horz" lIns="91440" tIns="45720" rIns="91440" bIns="45720" rtlCol="0" anchor="t">
            <a:noAutofit/>
          </a:bodyPr>
          <a:lstStyle/>
          <a:p>
            <a:pPr marL="342900" marR="0" lvl="0" indent="-228600">
              <a:lnSpc>
                <a:spcPct val="90000"/>
              </a:lnSpc>
              <a:spcBef>
                <a:spcPts val="0"/>
              </a:spcBef>
              <a:spcAft>
                <a:spcPts val="600"/>
              </a:spcAft>
              <a:buFont typeface="Arial" panose="020B0604020202020204" pitchFamily="34" charset="0"/>
              <a:buChar char="•"/>
            </a:pPr>
            <a:r>
              <a:rPr lang="en-US" sz="2400" dirty="0">
                <a:effectLst/>
              </a:rPr>
              <a:t>prioritize focus areas in logical &amp; learnable chunks</a:t>
            </a:r>
          </a:p>
          <a:p>
            <a:pPr marL="800100" lvl="1" indent="-228600">
              <a:lnSpc>
                <a:spcPct val="90000"/>
              </a:lnSpc>
              <a:spcAft>
                <a:spcPts val="600"/>
              </a:spcAft>
              <a:buFont typeface="Arial" panose="020B0604020202020204" pitchFamily="34" charset="0"/>
              <a:buChar char="•"/>
            </a:pPr>
            <a:r>
              <a:rPr lang="en-US" sz="2400" dirty="0">
                <a:effectLst/>
              </a:rPr>
              <a:t>first-year teacher academy</a:t>
            </a:r>
          </a:p>
          <a:p>
            <a:pPr marL="800100" lvl="1" indent="-228600">
              <a:lnSpc>
                <a:spcPct val="90000"/>
              </a:lnSpc>
              <a:spcAft>
                <a:spcPts val="600"/>
              </a:spcAft>
              <a:buFont typeface="Arial" panose="020B0604020202020204" pitchFamily="34" charset="0"/>
              <a:buChar char="•"/>
            </a:pPr>
            <a:r>
              <a:rPr lang="en-US" sz="2400" dirty="0">
                <a:effectLst/>
              </a:rPr>
              <a:t>mentor teacher academy</a:t>
            </a:r>
          </a:p>
          <a:p>
            <a:pPr marL="342900" marR="0" lvl="0" indent="-228600">
              <a:lnSpc>
                <a:spcPct val="90000"/>
              </a:lnSpc>
              <a:spcBef>
                <a:spcPts val="0"/>
              </a:spcBef>
              <a:spcAft>
                <a:spcPts val="600"/>
              </a:spcAft>
              <a:buFont typeface="Arial" panose="020B0604020202020204" pitchFamily="34" charset="0"/>
              <a:buChar char="•"/>
            </a:pPr>
            <a:r>
              <a:rPr lang="en-US" sz="2400" dirty="0">
                <a:effectLst/>
              </a:rPr>
              <a:t>provide ongoing professional development for mentor/new to </a:t>
            </a:r>
            <a:r>
              <a:rPr lang="en-US" sz="2400">
                <a:effectLst/>
              </a:rPr>
              <a:t>profession teacher program</a:t>
            </a:r>
            <a:endParaRPr lang="en-US" sz="2400">
              <a:effectLst/>
              <a:ea typeface="Calibri"/>
              <a:cs typeface="Calibri"/>
            </a:endParaRPr>
          </a:p>
        </p:txBody>
      </p:sp>
      <p:pic>
        <p:nvPicPr>
          <p:cNvPr id="15" name="Picture 14">
            <a:extLst>
              <a:ext uri="{FF2B5EF4-FFF2-40B4-BE49-F238E27FC236}">
                <a16:creationId xmlns:a16="http://schemas.microsoft.com/office/drawing/2014/main" id="{576D73BB-FFE6-B095-C490-CB293E6364E8}"/>
              </a:ext>
            </a:extLst>
          </p:cNvPr>
          <p:cNvPicPr>
            <a:picLocks noChangeAspect="1"/>
          </p:cNvPicPr>
          <p:nvPr/>
        </p:nvPicPr>
        <p:blipFill rotWithShape="1">
          <a:blip r:embed="rId4"/>
          <a:srcRect t="29787" r="14804"/>
          <a:stretch/>
        </p:blipFill>
        <p:spPr>
          <a:xfrm>
            <a:off x="357042" y="601967"/>
            <a:ext cx="6674326" cy="2404792"/>
          </a:xfrm>
          <a:prstGeom prst="rect">
            <a:avLst/>
          </a:prstGeom>
          <a:ln w="57150">
            <a:solidFill>
              <a:srgbClr val="0063C2"/>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Picture 5">
            <a:extLst>
              <a:ext uri="{FF2B5EF4-FFF2-40B4-BE49-F238E27FC236}">
                <a16:creationId xmlns:a16="http://schemas.microsoft.com/office/drawing/2014/main" id="{FA56EEB1-2C41-6253-2CCD-8273AE9F06FA}"/>
              </a:ext>
            </a:extLst>
          </p:cNvPr>
          <p:cNvPicPr>
            <a:picLocks noChangeAspect="1"/>
          </p:cNvPicPr>
          <p:nvPr/>
        </p:nvPicPr>
        <p:blipFill rotWithShape="1">
          <a:blip r:embed="rId4"/>
          <a:srcRect l="35305" t="4268" r="-27" b="80314"/>
          <a:stretch/>
        </p:blipFill>
        <p:spPr>
          <a:xfrm>
            <a:off x="1051121" y="129340"/>
            <a:ext cx="5286168" cy="550530"/>
          </a:xfrm>
          <a:prstGeom prst="rect">
            <a:avLst/>
          </a:prstGeom>
          <a:ln w="57150">
            <a:solidFill>
              <a:srgbClr val="0063C2"/>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19" name="Group 18">
            <a:extLst>
              <a:ext uri="{FF2B5EF4-FFF2-40B4-BE49-F238E27FC236}">
                <a16:creationId xmlns:a16="http://schemas.microsoft.com/office/drawing/2014/main" id="{DAD4D21F-D8F1-1D8C-1E3F-CAF9E058BF78}"/>
              </a:ext>
            </a:extLst>
          </p:cNvPr>
          <p:cNvGrpSpPr/>
          <p:nvPr/>
        </p:nvGrpSpPr>
        <p:grpSpPr>
          <a:xfrm>
            <a:off x="8709281" y="3981905"/>
            <a:ext cx="2802138" cy="2876095"/>
            <a:chOff x="410294" y="4123834"/>
            <a:chExt cx="2112059" cy="2094297"/>
          </a:xfrm>
        </p:grpSpPr>
        <p:pic>
          <p:nvPicPr>
            <p:cNvPr id="20" name="Picture 19">
              <a:extLst>
                <a:ext uri="{FF2B5EF4-FFF2-40B4-BE49-F238E27FC236}">
                  <a16:creationId xmlns:a16="http://schemas.microsoft.com/office/drawing/2014/main" id="{8AC6FFEF-83AB-4AE0-77A3-8C8537C440CC}"/>
                </a:ext>
              </a:extLst>
            </p:cNvPr>
            <p:cNvPicPr>
              <a:picLocks noChangeAspect="1"/>
            </p:cNvPicPr>
            <p:nvPr/>
          </p:nvPicPr>
          <p:blipFill rotWithShape="1">
            <a:blip r:embed="rId5"/>
            <a:srcRect t="52121" r="49964"/>
            <a:stretch/>
          </p:blipFill>
          <p:spPr>
            <a:xfrm>
              <a:off x="411816" y="4123834"/>
              <a:ext cx="2110537" cy="976184"/>
            </a:xfrm>
            <a:prstGeom prst="rect">
              <a:avLst/>
            </a:prstGeom>
          </p:spPr>
        </p:pic>
        <p:pic>
          <p:nvPicPr>
            <p:cNvPr id="21" name="Picture 20">
              <a:extLst>
                <a:ext uri="{FF2B5EF4-FFF2-40B4-BE49-F238E27FC236}">
                  <a16:creationId xmlns:a16="http://schemas.microsoft.com/office/drawing/2014/main" id="{C2E42D48-0BBE-5BF1-AFB9-F9BCEC251F9C}"/>
                </a:ext>
              </a:extLst>
            </p:cNvPr>
            <p:cNvPicPr>
              <a:picLocks noChangeAspect="1"/>
            </p:cNvPicPr>
            <p:nvPr/>
          </p:nvPicPr>
          <p:blipFill rotWithShape="1">
            <a:blip r:embed="rId5"/>
            <a:srcRect l="49964" t="52121"/>
            <a:stretch/>
          </p:blipFill>
          <p:spPr>
            <a:xfrm>
              <a:off x="410294" y="5241947"/>
              <a:ext cx="2110537" cy="976184"/>
            </a:xfrm>
            <a:prstGeom prst="rect">
              <a:avLst/>
            </a:prstGeom>
          </p:spPr>
        </p:pic>
      </p:grpSp>
      <p:cxnSp>
        <p:nvCxnSpPr>
          <p:cNvPr id="3" name="Straight Connector 2">
            <a:extLst>
              <a:ext uri="{FF2B5EF4-FFF2-40B4-BE49-F238E27FC236}">
                <a16:creationId xmlns:a16="http://schemas.microsoft.com/office/drawing/2014/main" id="{838C7053-A2ED-7651-99FF-A00076A0501D}"/>
              </a:ext>
            </a:extLst>
          </p:cNvPr>
          <p:cNvCxnSpPr>
            <a:cxnSpLocks/>
          </p:cNvCxnSpPr>
          <p:nvPr/>
        </p:nvCxnSpPr>
        <p:spPr>
          <a:xfrm flipH="1" flipV="1">
            <a:off x="7074628" y="3006759"/>
            <a:ext cx="3672704" cy="3406567"/>
          </a:xfrm>
          <a:prstGeom prst="line">
            <a:avLst/>
          </a:prstGeom>
          <a:ln w="57150">
            <a:solidFill>
              <a:srgbClr val="0063C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6F5E29D-8D0A-A103-8509-D361FF5D07D8}"/>
              </a:ext>
            </a:extLst>
          </p:cNvPr>
          <p:cNvSpPr txBox="1"/>
          <p:nvPr/>
        </p:nvSpPr>
        <p:spPr>
          <a:xfrm>
            <a:off x="7131372" y="1319"/>
            <a:ext cx="4971816" cy="1082106"/>
          </a:xfrm>
          <a:prstGeom prst="rect">
            <a:avLst/>
          </a:prstGeom>
        </p:spPr>
        <p:txBody>
          <a:bodyPr vert="horz" lIns="91440" tIns="45720" rIns="91440" bIns="45720" rtlCol="0" anchor="ctr">
            <a:normAutofit/>
          </a:bodyPr>
          <a:lstStyle/>
          <a:p>
            <a:pPr marL="342900" marR="0" lvl="0" indent="-342900" fontAlgn="auto">
              <a:lnSpc>
                <a:spcPct val="90000"/>
              </a:lnSpc>
              <a:spcBef>
                <a:spcPct val="0"/>
              </a:spcBef>
              <a:spcAft>
                <a:spcPts val="600"/>
              </a:spcAft>
              <a:buClrTx/>
              <a:buSzTx/>
              <a:tabLst/>
              <a:defRPr/>
            </a:pPr>
            <a:r>
              <a:rPr kumimoji="0" lang="en-US" altLang="en-US" sz="4400" b="0" i="0" u="none" strike="noStrike" cap="none" spc="0" normalizeH="0" baseline="0" noProof="0" dirty="0">
                <a:ln>
                  <a:noFill/>
                </a:ln>
                <a:solidFill>
                  <a:srgbClr val="AB5099"/>
                </a:solidFill>
                <a:effectLst/>
                <a:uLnTx/>
                <a:uFillTx/>
                <a:latin typeface="Century Gothic" panose="020B0502020202020204" pitchFamily="34" charset="0"/>
                <a:ea typeface="+mj-ea"/>
                <a:cs typeface="+mj-cs"/>
              </a:rPr>
              <a:t>nurturing the new</a:t>
            </a:r>
          </a:p>
        </p:txBody>
      </p:sp>
    </p:spTree>
    <p:extLst>
      <p:ext uri="{BB962C8B-B14F-4D97-AF65-F5344CB8AC3E}">
        <p14:creationId xmlns:p14="http://schemas.microsoft.com/office/powerpoint/2010/main" val="182639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71213C-4732-8DBD-E02C-25D38240D533}"/>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0A72ABA-326F-47DB-8433-609F1F974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31008FF-57EA-79F9-7923-87D0F69D7F29}"/>
              </a:ext>
            </a:extLst>
          </p:cNvPr>
          <p:cNvSpPr txBox="1"/>
          <p:nvPr/>
        </p:nvSpPr>
        <p:spPr>
          <a:xfrm>
            <a:off x="4283703" y="58389"/>
            <a:ext cx="7639710" cy="1342717"/>
          </a:xfrm>
          <a:prstGeom prst="rect">
            <a:avLst/>
          </a:prstGeom>
        </p:spPr>
        <p:txBody>
          <a:bodyPr vert="horz" lIns="91440" tIns="45720" rIns="91440" bIns="45720" rtlCol="0" anchor="b">
            <a:noAutofit/>
          </a:bodyPr>
          <a:lstStyle/>
          <a:p>
            <a:pPr marL="342900" marR="0" lvl="0" indent="-342900" fontAlgn="auto">
              <a:lnSpc>
                <a:spcPct val="90000"/>
              </a:lnSpc>
              <a:spcBef>
                <a:spcPct val="0"/>
              </a:spcBef>
              <a:spcAft>
                <a:spcPts val="600"/>
              </a:spcAft>
              <a:buClrTx/>
              <a:buSzTx/>
              <a:tabLst/>
              <a:defRPr/>
            </a:pPr>
            <a:r>
              <a:rPr lang="en-US" altLang="en-US" sz="4400" kern="1200" dirty="0">
                <a:solidFill>
                  <a:srgbClr val="931B7B"/>
                </a:solidFill>
                <a:latin typeface="Century Gothic" panose="020B0502020202020204" pitchFamily="34" charset="0"/>
                <a:ea typeface="+mj-ea"/>
                <a:cs typeface="+mj-cs"/>
              </a:rPr>
              <a:t>teacher induction TOT</a:t>
            </a:r>
          </a:p>
          <a:p>
            <a:pPr marL="342900" marR="0" lvl="0" indent="-342900" fontAlgn="auto">
              <a:lnSpc>
                <a:spcPct val="90000"/>
              </a:lnSpc>
              <a:spcBef>
                <a:spcPct val="0"/>
              </a:spcBef>
              <a:spcAft>
                <a:spcPts val="600"/>
              </a:spcAft>
              <a:buClrTx/>
              <a:buSzTx/>
              <a:tabLst/>
              <a:defRPr/>
            </a:pPr>
            <a:r>
              <a:rPr lang="en-US" altLang="en-US" sz="3600" kern="1200" dirty="0">
                <a:solidFill>
                  <a:srgbClr val="931B7B"/>
                </a:solidFill>
                <a:latin typeface="Century Gothic" panose="020B0502020202020204" pitchFamily="34" charset="0"/>
                <a:ea typeface="+mj-ea"/>
                <a:cs typeface="+mj-cs"/>
              </a:rPr>
              <a:t>upcoming dates and locations</a:t>
            </a:r>
            <a:endParaRPr kumimoji="0" lang="en-US" altLang="en-US" sz="3600" b="0" i="0" u="none" strike="noStrike" kern="1200" cap="none" spc="0" normalizeH="0" baseline="0" noProof="0" dirty="0">
              <a:ln>
                <a:noFill/>
              </a:ln>
              <a:solidFill>
                <a:srgbClr val="931B7B"/>
              </a:solidFill>
              <a:effectLst/>
              <a:uLnTx/>
              <a:uFillTx/>
              <a:latin typeface="Century Gothic" panose="020B0502020202020204" pitchFamily="34" charset="0"/>
              <a:ea typeface="+mj-ea"/>
              <a:cs typeface="+mj-cs"/>
            </a:endParaRPr>
          </a:p>
        </p:txBody>
      </p:sp>
      <p:pic>
        <p:nvPicPr>
          <p:cNvPr id="9" name="Picture 8" descr="A group of green plants growing out of dirt&#10;&#10;Description automatically generated">
            <a:extLst>
              <a:ext uri="{FF2B5EF4-FFF2-40B4-BE49-F238E27FC236}">
                <a16:creationId xmlns:a16="http://schemas.microsoft.com/office/drawing/2014/main" id="{84C3E14B-363E-928C-584B-29FC6CB8B704}"/>
              </a:ext>
            </a:extLst>
          </p:cNvPr>
          <p:cNvPicPr>
            <a:picLocks noChangeAspect="1"/>
          </p:cNvPicPr>
          <p:nvPr/>
        </p:nvPicPr>
        <p:blipFill rotWithShape="1">
          <a:blip r:embed="rId3"/>
          <a:srcRect l="13231" r="-4" b="-4"/>
          <a:stretch/>
        </p:blipFill>
        <p:spPr>
          <a:xfrm>
            <a:off x="5315" y="10"/>
            <a:ext cx="4181791" cy="2783203"/>
          </a:xfrm>
          <a:prstGeom prst="rect">
            <a:avLst/>
          </a:prstGeom>
        </p:spPr>
      </p:pic>
      <p:pic>
        <p:nvPicPr>
          <p:cNvPr id="3" name="Picture 2">
            <a:extLst>
              <a:ext uri="{FF2B5EF4-FFF2-40B4-BE49-F238E27FC236}">
                <a16:creationId xmlns:a16="http://schemas.microsoft.com/office/drawing/2014/main" id="{40CA21AF-CBE0-0096-1FC5-75022A7B6144}"/>
              </a:ext>
            </a:extLst>
          </p:cNvPr>
          <p:cNvPicPr>
            <a:picLocks noChangeAspect="1"/>
          </p:cNvPicPr>
          <p:nvPr/>
        </p:nvPicPr>
        <p:blipFill rotWithShape="1">
          <a:blip r:embed="rId4"/>
          <a:srcRect l="1698"/>
          <a:stretch/>
        </p:blipFill>
        <p:spPr>
          <a:xfrm>
            <a:off x="5319" y="2954935"/>
            <a:ext cx="4181790" cy="3903064"/>
          </a:xfrm>
          <a:prstGeom prst="rect">
            <a:avLst/>
          </a:prstGeom>
        </p:spPr>
      </p:pic>
      <p:sp>
        <p:nvSpPr>
          <p:cNvPr id="17" name="TextBox 16">
            <a:extLst>
              <a:ext uri="{FF2B5EF4-FFF2-40B4-BE49-F238E27FC236}">
                <a16:creationId xmlns:a16="http://schemas.microsoft.com/office/drawing/2014/main" id="{BC8B8FED-0CE9-E99D-4E6F-22F841EC5EF9}"/>
              </a:ext>
            </a:extLst>
          </p:cNvPr>
          <p:cNvSpPr txBox="1"/>
          <p:nvPr/>
        </p:nvSpPr>
        <p:spPr>
          <a:xfrm>
            <a:off x="4373702" y="1536850"/>
            <a:ext cx="3683884" cy="1960017"/>
          </a:xfrm>
          <a:prstGeom prst="rect">
            <a:avLst/>
          </a:prstGeom>
        </p:spPr>
        <p:txBody>
          <a:bodyPr vert="horz" lIns="91440" tIns="45720" rIns="91440" bIns="45720" rtlCol="0">
            <a:noAutofit/>
          </a:bodyPr>
          <a:lstStyle/>
          <a:p>
            <a:pPr>
              <a:lnSpc>
                <a:spcPct val="90000"/>
              </a:lnSpc>
              <a:spcAft>
                <a:spcPts val="600"/>
              </a:spcAft>
            </a:pPr>
            <a:r>
              <a:rPr lang="en-US" sz="2400" dirty="0">
                <a:solidFill>
                  <a:srgbClr val="0063C2"/>
                </a:solidFill>
              </a:rPr>
              <a:t>Houston area</a:t>
            </a:r>
          </a:p>
          <a:p>
            <a:pPr>
              <a:lnSpc>
                <a:spcPct val="90000"/>
              </a:lnSpc>
              <a:spcAft>
                <a:spcPts val="600"/>
              </a:spcAft>
            </a:pPr>
            <a:r>
              <a:rPr lang="en-US" sz="2400" dirty="0"/>
              <a:t>Cypress-Fairbanks ISD</a:t>
            </a:r>
          </a:p>
          <a:p>
            <a:pPr>
              <a:lnSpc>
                <a:spcPct val="90000"/>
              </a:lnSpc>
              <a:spcAft>
                <a:spcPts val="600"/>
              </a:spcAft>
            </a:pPr>
            <a:r>
              <a:rPr lang="en-US" sz="2400" dirty="0"/>
              <a:t>April 30th, May 1st, May 2nd</a:t>
            </a:r>
          </a:p>
          <a:p>
            <a:pPr>
              <a:lnSpc>
                <a:spcPct val="90000"/>
              </a:lnSpc>
              <a:spcAft>
                <a:spcPts val="600"/>
              </a:spcAft>
            </a:pPr>
            <a:r>
              <a:rPr lang="en-US" sz="2400" dirty="0"/>
              <a:t>Register Now</a:t>
            </a:r>
          </a:p>
        </p:txBody>
      </p:sp>
      <p:sp>
        <p:nvSpPr>
          <p:cNvPr id="6" name="TextBox 5">
            <a:extLst>
              <a:ext uri="{FF2B5EF4-FFF2-40B4-BE49-F238E27FC236}">
                <a16:creationId xmlns:a16="http://schemas.microsoft.com/office/drawing/2014/main" id="{1CC56A5B-6C07-48BE-0859-09240C7E0393}"/>
              </a:ext>
            </a:extLst>
          </p:cNvPr>
          <p:cNvSpPr txBox="1"/>
          <p:nvPr/>
        </p:nvSpPr>
        <p:spPr>
          <a:xfrm>
            <a:off x="8230863" y="1529736"/>
            <a:ext cx="3683884" cy="1652760"/>
          </a:xfrm>
          <a:prstGeom prst="rect">
            <a:avLst/>
          </a:prstGeom>
          <a:noFill/>
        </p:spPr>
        <p:txBody>
          <a:bodyPr wrap="square">
            <a:spAutoFit/>
          </a:bodyPr>
          <a:lstStyle/>
          <a:p>
            <a:pPr>
              <a:lnSpc>
                <a:spcPct val="90000"/>
              </a:lnSpc>
              <a:spcAft>
                <a:spcPts val="600"/>
              </a:spcAft>
            </a:pPr>
            <a:r>
              <a:rPr lang="en-US" sz="2400" dirty="0">
                <a:solidFill>
                  <a:schemeClr val="accent2"/>
                </a:solidFill>
              </a:rPr>
              <a:t>West Texas area</a:t>
            </a:r>
          </a:p>
          <a:p>
            <a:pPr>
              <a:lnSpc>
                <a:spcPct val="90000"/>
              </a:lnSpc>
              <a:spcAft>
                <a:spcPts val="600"/>
              </a:spcAft>
            </a:pPr>
            <a:r>
              <a:rPr lang="en-US" sz="2400" dirty="0"/>
              <a:t>Ysleta ISD, El Paso</a:t>
            </a:r>
          </a:p>
          <a:p>
            <a:pPr>
              <a:lnSpc>
                <a:spcPct val="90000"/>
              </a:lnSpc>
              <a:spcAft>
                <a:spcPts val="600"/>
              </a:spcAft>
            </a:pPr>
            <a:r>
              <a:rPr lang="en-US" sz="2400" dirty="0"/>
              <a:t>May 29th, 30th, 31st</a:t>
            </a:r>
          </a:p>
          <a:p>
            <a:pPr>
              <a:lnSpc>
                <a:spcPct val="90000"/>
              </a:lnSpc>
              <a:spcAft>
                <a:spcPts val="600"/>
              </a:spcAft>
            </a:pPr>
            <a:r>
              <a:rPr lang="en-US" sz="2400" dirty="0"/>
              <a:t>Registration coming soon</a:t>
            </a:r>
          </a:p>
        </p:txBody>
      </p:sp>
      <p:sp>
        <p:nvSpPr>
          <p:cNvPr id="13" name="TextBox 12">
            <a:extLst>
              <a:ext uri="{FF2B5EF4-FFF2-40B4-BE49-F238E27FC236}">
                <a16:creationId xmlns:a16="http://schemas.microsoft.com/office/drawing/2014/main" id="{00DB66F2-66F7-59D9-4DC5-AEEBA1631D5E}"/>
              </a:ext>
            </a:extLst>
          </p:cNvPr>
          <p:cNvSpPr txBox="1"/>
          <p:nvPr/>
        </p:nvSpPr>
        <p:spPr>
          <a:xfrm>
            <a:off x="4205826" y="5965914"/>
            <a:ext cx="8050075" cy="834074"/>
          </a:xfrm>
          <a:prstGeom prst="rect">
            <a:avLst/>
          </a:prstGeom>
          <a:noFill/>
        </p:spPr>
        <p:txBody>
          <a:bodyPr wrap="square">
            <a:spAutoFit/>
          </a:bodyPr>
          <a:lstStyle/>
          <a:p>
            <a:pPr algn="ctr">
              <a:lnSpc>
                <a:spcPct val="90000"/>
              </a:lnSpc>
              <a:spcAft>
                <a:spcPts val="600"/>
              </a:spcAft>
            </a:pPr>
            <a:r>
              <a:rPr lang="en-US" sz="2400" b="1" u="sng" dirty="0">
                <a:hlinkClick r:id="rId5"/>
              </a:rPr>
              <a:t>https://lead4ward.com/open-sessions</a:t>
            </a:r>
            <a:endParaRPr lang="en-US" sz="2400" b="1" u="sng" dirty="0"/>
          </a:p>
          <a:p>
            <a:pPr algn="ctr">
              <a:lnSpc>
                <a:spcPct val="90000"/>
              </a:lnSpc>
              <a:spcAft>
                <a:spcPts val="600"/>
              </a:spcAft>
            </a:pPr>
            <a:r>
              <a:rPr lang="en-US" sz="2400" b="1" dirty="0">
                <a:solidFill>
                  <a:srgbClr val="0063C2"/>
                </a:solidFill>
              </a:rPr>
              <a:t>new to profession</a:t>
            </a:r>
          </a:p>
        </p:txBody>
      </p:sp>
      <p:sp>
        <p:nvSpPr>
          <p:cNvPr id="15" name="Oval 14">
            <a:extLst>
              <a:ext uri="{FF2B5EF4-FFF2-40B4-BE49-F238E27FC236}">
                <a16:creationId xmlns:a16="http://schemas.microsoft.com/office/drawing/2014/main" id="{C74F8380-6499-BA46-8FF4-8136B88A7E88}"/>
              </a:ext>
            </a:extLst>
          </p:cNvPr>
          <p:cNvSpPr/>
          <p:nvPr/>
        </p:nvSpPr>
        <p:spPr>
          <a:xfrm>
            <a:off x="2810477" y="4405427"/>
            <a:ext cx="300624" cy="300624"/>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299EB6D-1FC5-5D05-B91F-329AFE835235}"/>
              </a:ext>
            </a:extLst>
          </p:cNvPr>
          <p:cNvSpPr/>
          <p:nvPr/>
        </p:nvSpPr>
        <p:spPr>
          <a:xfrm>
            <a:off x="3242010" y="5388648"/>
            <a:ext cx="300624" cy="300624"/>
          </a:xfrm>
          <a:prstGeom prst="ellipse">
            <a:avLst/>
          </a:prstGeom>
          <a:solidFill>
            <a:srgbClr val="0063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6CADCE4-8A68-48C0-399F-0E5BD2914A2B}"/>
              </a:ext>
            </a:extLst>
          </p:cNvPr>
          <p:cNvSpPr/>
          <p:nvPr/>
        </p:nvSpPr>
        <p:spPr>
          <a:xfrm>
            <a:off x="215122" y="4618369"/>
            <a:ext cx="300624" cy="30062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A68F465-5127-864A-7DA3-DFCCA748C2A0}"/>
              </a:ext>
            </a:extLst>
          </p:cNvPr>
          <p:cNvSpPr/>
          <p:nvPr/>
        </p:nvSpPr>
        <p:spPr>
          <a:xfrm>
            <a:off x="2597535" y="5287212"/>
            <a:ext cx="300624" cy="300624"/>
          </a:xfrm>
          <a:prstGeom prst="ellipse">
            <a:avLst/>
          </a:prstGeom>
          <a:solidFill>
            <a:srgbClr val="931B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9DD90F9-C85D-A3BD-61AB-B1411ADBA8CC}"/>
              </a:ext>
            </a:extLst>
          </p:cNvPr>
          <p:cNvSpPr/>
          <p:nvPr/>
        </p:nvSpPr>
        <p:spPr>
          <a:xfrm>
            <a:off x="4321009" y="1529736"/>
            <a:ext cx="3635650" cy="2027656"/>
          </a:xfrm>
          <a:prstGeom prst="rect">
            <a:avLst/>
          </a:prstGeom>
          <a:noFill/>
          <a:ln w="38100">
            <a:solidFill>
              <a:srgbClr val="0063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5002669-438D-7F49-21E4-A7304B2F56EE}"/>
              </a:ext>
            </a:extLst>
          </p:cNvPr>
          <p:cNvSpPr/>
          <p:nvPr/>
        </p:nvSpPr>
        <p:spPr>
          <a:xfrm>
            <a:off x="4345126" y="3865840"/>
            <a:ext cx="3635650" cy="2027656"/>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2B12F86-95BE-F260-F353-0E0DD9471757}"/>
              </a:ext>
            </a:extLst>
          </p:cNvPr>
          <p:cNvSpPr/>
          <p:nvPr/>
        </p:nvSpPr>
        <p:spPr>
          <a:xfrm>
            <a:off x="8249443" y="1529736"/>
            <a:ext cx="3635650" cy="2027656"/>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2"/>
                </a:solidFill>
              </a:ln>
            </a:endParaRPr>
          </a:p>
        </p:txBody>
      </p:sp>
      <p:sp>
        <p:nvSpPr>
          <p:cNvPr id="27" name="Rectangle 26">
            <a:extLst>
              <a:ext uri="{FF2B5EF4-FFF2-40B4-BE49-F238E27FC236}">
                <a16:creationId xmlns:a16="http://schemas.microsoft.com/office/drawing/2014/main" id="{306D3CBA-135E-4E77-5D11-3CD82737114E}"/>
              </a:ext>
            </a:extLst>
          </p:cNvPr>
          <p:cNvSpPr/>
          <p:nvPr/>
        </p:nvSpPr>
        <p:spPr>
          <a:xfrm>
            <a:off x="8230863" y="3865840"/>
            <a:ext cx="3635650" cy="2027656"/>
          </a:xfrm>
          <a:prstGeom prst="rect">
            <a:avLst/>
          </a:prstGeom>
          <a:noFill/>
          <a:ln w="38100">
            <a:solidFill>
              <a:srgbClr val="931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2"/>
                </a:solidFill>
              </a:ln>
            </a:endParaRPr>
          </a:p>
        </p:txBody>
      </p:sp>
      <p:sp>
        <p:nvSpPr>
          <p:cNvPr id="2" name="TextBox 1">
            <a:extLst>
              <a:ext uri="{FF2B5EF4-FFF2-40B4-BE49-F238E27FC236}">
                <a16:creationId xmlns:a16="http://schemas.microsoft.com/office/drawing/2014/main" id="{C84E981F-A9C1-6DF0-E2FD-CF8B9B46FBC9}"/>
              </a:ext>
            </a:extLst>
          </p:cNvPr>
          <p:cNvSpPr txBox="1"/>
          <p:nvPr/>
        </p:nvSpPr>
        <p:spPr>
          <a:xfrm>
            <a:off x="4419674" y="3890825"/>
            <a:ext cx="3683884" cy="1913736"/>
          </a:xfrm>
          <a:prstGeom prst="rect">
            <a:avLst/>
          </a:prstGeom>
        </p:spPr>
        <p:txBody>
          <a:bodyPr vert="horz" lIns="91440" tIns="45720" rIns="91440" bIns="45720" rtlCol="0">
            <a:noAutofit/>
          </a:bodyPr>
          <a:lstStyle/>
          <a:p>
            <a:pPr>
              <a:lnSpc>
                <a:spcPct val="90000"/>
              </a:lnSpc>
              <a:spcAft>
                <a:spcPts val="600"/>
              </a:spcAft>
            </a:pPr>
            <a:r>
              <a:rPr lang="en-US" sz="2400" dirty="0">
                <a:solidFill>
                  <a:schemeClr val="accent6"/>
                </a:solidFill>
              </a:rPr>
              <a:t>Dallas area</a:t>
            </a:r>
          </a:p>
          <a:p>
            <a:pPr>
              <a:lnSpc>
                <a:spcPct val="90000"/>
              </a:lnSpc>
              <a:spcAft>
                <a:spcPts val="600"/>
              </a:spcAft>
            </a:pPr>
            <a:r>
              <a:rPr lang="en-US" sz="2400" dirty="0"/>
              <a:t>Garland ISD</a:t>
            </a:r>
          </a:p>
          <a:p>
            <a:pPr>
              <a:lnSpc>
                <a:spcPct val="90000"/>
              </a:lnSpc>
              <a:spcAft>
                <a:spcPts val="600"/>
              </a:spcAft>
            </a:pPr>
            <a:r>
              <a:rPr lang="en-US" sz="2400" dirty="0"/>
              <a:t>May 20th, May 21st, May 22nd</a:t>
            </a:r>
          </a:p>
          <a:p>
            <a:pPr>
              <a:lnSpc>
                <a:spcPct val="90000"/>
              </a:lnSpc>
              <a:spcAft>
                <a:spcPts val="600"/>
              </a:spcAft>
            </a:pPr>
            <a:r>
              <a:rPr lang="en-US" sz="2400" dirty="0"/>
              <a:t>Register Now</a:t>
            </a:r>
          </a:p>
        </p:txBody>
      </p:sp>
      <p:sp>
        <p:nvSpPr>
          <p:cNvPr id="5" name="TextBox 4">
            <a:extLst>
              <a:ext uri="{FF2B5EF4-FFF2-40B4-BE49-F238E27FC236}">
                <a16:creationId xmlns:a16="http://schemas.microsoft.com/office/drawing/2014/main" id="{702A7767-1AE2-04B5-4FD4-F2B07EA0F69E}"/>
              </a:ext>
            </a:extLst>
          </p:cNvPr>
          <p:cNvSpPr txBox="1"/>
          <p:nvPr/>
        </p:nvSpPr>
        <p:spPr>
          <a:xfrm>
            <a:off x="8276835" y="3933567"/>
            <a:ext cx="3683884" cy="2062103"/>
          </a:xfrm>
          <a:prstGeom prst="rect">
            <a:avLst/>
          </a:prstGeom>
          <a:noFill/>
        </p:spPr>
        <p:txBody>
          <a:bodyPr wrap="square">
            <a:spAutoFit/>
          </a:bodyPr>
          <a:lstStyle/>
          <a:p>
            <a:pPr>
              <a:lnSpc>
                <a:spcPct val="90000"/>
              </a:lnSpc>
              <a:spcAft>
                <a:spcPts val="600"/>
              </a:spcAft>
            </a:pPr>
            <a:r>
              <a:rPr lang="en-US" sz="2400" dirty="0">
                <a:solidFill>
                  <a:srgbClr val="931B7B"/>
                </a:solidFill>
              </a:rPr>
              <a:t>Central Texas area</a:t>
            </a:r>
          </a:p>
          <a:p>
            <a:pPr>
              <a:lnSpc>
                <a:spcPct val="90000"/>
              </a:lnSpc>
              <a:spcAft>
                <a:spcPts val="600"/>
              </a:spcAft>
            </a:pPr>
            <a:r>
              <a:rPr lang="en-US" sz="2400" dirty="0"/>
              <a:t>Luling ISD</a:t>
            </a:r>
          </a:p>
          <a:p>
            <a:pPr>
              <a:lnSpc>
                <a:spcPct val="90000"/>
              </a:lnSpc>
              <a:spcAft>
                <a:spcPts val="600"/>
              </a:spcAft>
            </a:pPr>
            <a:r>
              <a:rPr lang="en-US" sz="2400" dirty="0"/>
              <a:t>Early June</a:t>
            </a:r>
          </a:p>
          <a:p>
            <a:pPr>
              <a:lnSpc>
                <a:spcPct val="90000"/>
              </a:lnSpc>
              <a:spcAft>
                <a:spcPts val="600"/>
              </a:spcAft>
            </a:pPr>
            <a:r>
              <a:rPr lang="en-US" sz="2400" dirty="0"/>
              <a:t>Registration coming soon</a:t>
            </a:r>
          </a:p>
          <a:p>
            <a:pPr>
              <a:lnSpc>
                <a:spcPct val="90000"/>
              </a:lnSpc>
              <a:spcAft>
                <a:spcPts val="600"/>
              </a:spcAft>
            </a:pPr>
            <a:endParaRPr lang="en-US" sz="2400" dirty="0"/>
          </a:p>
        </p:txBody>
      </p:sp>
    </p:spTree>
    <p:extLst>
      <p:ext uri="{BB962C8B-B14F-4D97-AF65-F5344CB8AC3E}">
        <p14:creationId xmlns:p14="http://schemas.microsoft.com/office/powerpoint/2010/main" val="118866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P spid="15" grpId="0" animBg="1"/>
      <p:bldP spid="18" grpId="0" animBg="1"/>
      <p:bldP spid="19" grpId="0" animBg="1"/>
      <p:bldP spid="20" grpId="0" animBg="1"/>
      <p:bldP spid="21" grpId="0" animBg="1"/>
      <p:bldP spid="23" grpId="0" animBg="1"/>
      <p:bldP spid="25" grpId="0" animBg="1"/>
      <p:bldP spid="27" grpId="0" animBg="1"/>
      <p:bldP spid="2"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C0156-DD47-0D82-E8AC-049F42E398D4}"/>
            </a:ext>
          </a:extLst>
        </p:cNvPr>
        <p:cNvGrpSpPr/>
        <p:nvPr/>
      </p:nvGrpSpPr>
      <p:grpSpPr>
        <a:xfrm>
          <a:off x="0" y="0"/>
          <a:ext cx="0" cy="0"/>
          <a:chOff x="0" y="0"/>
          <a:chExt cx="0" cy="0"/>
        </a:xfrm>
      </p:grpSpPr>
      <p:graphicFrame>
        <p:nvGraphicFramePr>
          <p:cNvPr id="2" name="Object 1024">
            <a:extLst>
              <a:ext uri="{FF2B5EF4-FFF2-40B4-BE49-F238E27FC236}">
                <a16:creationId xmlns:a16="http://schemas.microsoft.com/office/drawing/2014/main" id="{1B277055-62CC-3B93-F1A1-C774FD1EDB2C}"/>
              </a:ext>
            </a:extLst>
          </p:cNvPr>
          <p:cNvGraphicFramePr>
            <a:graphicFrameLocks noChangeAspect="1"/>
          </p:cNvGraphicFramePr>
          <p:nvPr>
            <p:extLst>
              <p:ext uri="{D42A27DB-BD31-4B8C-83A1-F6EECF244321}">
                <p14:modId xmlns:p14="http://schemas.microsoft.com/office/powerpoint/2010/main" val="38151428"/>
              </p:ext>
            </p:extLst>
          </p:nvPr>
        </p:nvGraphicFramePr>
        <p:xfrm>
          <a:off x="2075436" y="1432943"/>
          <a:ext cx="7977816" cy="462501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E7D8CD4F-C562-1C40-508E-46F8C0D68554}"/>
              </a:ext>
            </a:extLst>
          </p:cNvPr>
          <p:cNvSpPr txBox="1"/>
          <p:nvPr/>
        </p:nvSpPr>
        <p:spPr>
          <a:xfrm>
            <a:off x="2422953" y="1991181"/>
            <a:ext cx="1411760" cy="464871"/>
          </a:xfrm>
          <a:prstGeom prst="rect">
            <a:avLst/>
          </a:prstGeom>
          <a:noFill/>
        </p:spPr>
        <p:txBody>
          <a:bodyPr wrap="square">
            <a:spAutoFit/>
          </a:bodyPr>
          <a:lstStyle/>
          <a:p>
            <a:pPr algn="ctr">
              <a:lnSpc>
                <a:spcPct val="150000"/>
              </a:lnSpc>
            </a:pPr>
            <a:r>
              <a:rPr lang="en-US" dirty="0">
                <a:solidFill>
                  <a:schemeClr val="bg1"/>
                </a:solidFill>
              </a:rPr>
              <a:t>anticipation</a:t>
            </a:r>
          </a:p>
        </p:txBody>
      </p:sp>
      <p:sp>
        <p:nvSpPr>
          <p:cNvPr id="10" name="TextBox 9">
            <a:extLst>
              <a:ext uri="{FF2B5EF4-FFF2-40B4-BE49-F238E27FC236}">
                <a16:creationId xmlns:a16="http://schemas.microsoft.com/office/drawing/2014/main" id="{58C4313B-54F7-9C72-B3F7-805778F4E81E}"/>
              </a:ext>
            </a:extLst>
          </p:cNvPr>
          <p:cNvSpPr txBox="1"/>
          <p:nvPr/>
        </p:nvSpPr>
        <p:spPr>
          <a:xfrm>
            <a:off x="3713445" y="2938657"/>
            <a:ext cx="1411760" cy="464871"/>
          </a:xfrm>
          <a:prstGeom prst="rect">
            <a:avLst/>
          </a:prstGeom>
          <a:noFill/>
        </p:spPr>
        <p:txBody>
          <a:bodyPr wrap="square">
            <a:spAutoFit/>
          </a:bodyPr>
          <a:lstStyle/>
          <a:p>
            <a:pPr algn="ctr">
              <a:lnSpc>
                <a:spcPct val="150000"/>
              </a:lnSpc>
            </a:pPr>
            <a:r>
              <a:rPr lang="en-US" dirty="0">
                <a:solidFill>
                  <a:schemeClr val="bg1"/>
                </a:solidFill>
              </a:rPr>
              <a:t>survival</a:t>
            </a:r>
          </a:p>
        </p:txBody>
      </p:sp>
      <p:sp>
        <p:nvSpPr>
          <p:cNvPr id="11" name="TextBox 10">
            <a:extLst>
              <a:ext uri="{FF2B5EF4-FFF2-40B4-BE49-F238E27FC236}">
                <a16:creationId xmlns:a16="http://schemas.microsoft.com/office/drawing/2014/main" id="{D5857486-21BC-D17D-6F8C-4B138D03FAB4}"/>
              </a:ext>
            </a:extLst>
          </p:cNvPr>
          <p:cNvSpPr txBox="1"/>
          <p:nvPr/>
        </p:nvSpPr>
        <p:spPr>
          <a:xfrm>
            <a:off x="4650259" y="4227630"/>
            <a:ext cx="1824681" cy="464871"/>
          </a:xfrm>
          <a:prstGeom prst="rect">
            <a:avLst/>
          </a:prstGeom>
          <a:noFill/>
        </p:spPr>
        <p:txBody>
          <a:bodyPr wrap="square">
            <a:spAutoFit/>
          </a:bodyPr>
          <a:lstStyle/>
          <a:p>
            <a:pPr algn="ctr">
              <a:lnSpc>
                <a:spcPct val="150000"/>
              </a:lnSpc>
            </a:pPr>
            <a:r>
              <a:rPr lang="en-US" dirty="0">
                <a:solidFill>
                  <a:schemeClr val="bg1"/>
                </a:solidFill>
              </a:rPr>
              <a:t>disillusionment</a:t>
            </a:r>
          </a:p>
        </p:txBody>
      </p:sp>
      <p:sp>
        <p:nvSpPr>
          <p:cNvPr id="12" name="TextBox 11">
            <a:extLst>
              <a:ext uri="{FF2B5EF4-FFF2-40B4-BE49-F238E27FC236}">
                <a16:creationId xmlns:a16="http://schemas.microsoft.com/office/drawing/2014/main" id="{D1781AF8-A495-4435-7A94-A018A468A7E8}"/>
              </a:ext>
            </a:extLst>
          </p:cNvPr>
          <p:cNvSpPr txBox="1"/>
          <p:nvPr/>
        </p:nvSpPr>
        <p:spPr>
          <a:xfrm>
            <a:off x="6207889" y="3690193"/>
            <a:ext cx="1824681" cy="464871"/>
          </a:xfrm>
          <a:prstGeom prst="rect">
            <a:avLst/>
          </a:prstGeom>
          <a:noFill/>
        </p:spPr>
        <p:txBody>
          <a:bodyPr wrap="square">
            <a:spAutoFit/>
          </a:bodyPr>
          <a:lstStyle/>
          <a:p>
            <a:pPr algn="ctr">
              <a:lnSpc>
                <a:spcPct val="150000"/>
              </a:lnSpc>
            </a:pPr>
            <a:r>
              <a:rPr lang="en-US" dirty="0">
                <a:solidFill>
                  <a:schemeClr val="bg1"/>
                </a:solidFill>
              </a:rPr>
              <a:t>rejuvenation</a:t>
            </a:r>
          </a:p>
        </p:txBody>
      </p:sp>
      <p:sp>
        <p:nvSpPr>
          <p:cNvPr id="13" name="TextBox 12">
            <a:extLst>
              <a:ext uri="{FF2B5EF4-FFF2-40B4-BE49-F238E27FC236}">
                <a16:creationId xmlns:a16="http://schemas.microsoft.com/office/drawing/2014/main" id="{A1D0434E-E63B-6214-CA24-A9E3BC40BE09}"/>
              </a:ext>
            </a:extLst>
          </p:cNvPr>
          <p:cNvSpPr txBox="1"/>
          <p:nvPr/>
        </p:nvSpPr>
        <p:spPr>
          <a:xfrm>
            <a:off x="7456927" y="3077138"/>
            <a:ext cx="1824681" cy="464871"/>
          </a:xfrm>
          <a:prstGeom prst="rect">
            <a:avLst/>
          </a:prstGeom>
          <a:noFill/>
        </p:spPr>
        <p:txBody>
          <a:bodyPr wrap="square">
            <a:spAutoFit/>
          </a:bodyPr>
          <a:lstStyle/>
          <a:p>
            <a:pPr algn="ctr">
              <a:lnSpc>
                <a:spcPct val="150000"/>
              </a:lnSpc>
            </a:pPr>
            <a:r>
              <a:rPr lang="en-US" dirty="0">
                <a:solidFill>
                  <a:schemeClr val="bg1"/>
                </a:solidFill>
              </a:rPr>
              <a:t>reflection</a:t>
            </a:r>
          </a:p>
        </p:txBody>
      </p:sp>
      <p:sp>
        <p:nvSpPr>
          <p:cNvPr id="5" name="TextBox 4">
            <a:extLst>
              <a:ext uri="{FF2B5EF4-FFF2-40B4-BE49-F238E27FC236}">
                <a16:creationId xmlns:a16="http://schemas.microsoft.com/office/drawing/2014/main" id="{AC594410-1F5F-2411-B124-031726884658}"/>
              </a:ext>
            </a:extLst>
          </p:cNvPr>
          <p:cNvSpPr txBox="1"/>
          <p:nvPr/>
        </p:nvSpPr>
        <p:spPr>
          <a:xfrm>
            <a:off x="8410834" y="2330860"/>
            <a:ext cx="1411760" cy="464871"/>
          </a:xfrm>
          <a:prstGeom prst="rect">
            <a:avLst/>
          </a:prstGeom>
          <a:noFill/>
        </p:spPr>
        <p:txBody>
          <a:bodyPr wrap="square">
            <a:spAutoFit/>
          </a:bodyPr>
          <a:lstStyle/>
          <a:p>
            <a:pPr algn="ctr">
              <a:lnSpc>
                <a:spcPct val="150000"/>
              </a:lnSpc>
            </a:pPr>
            <a:r>
              <a:rPr lang="en-US" dirty="0">
                <a:solidFill>
                  <a:schemeClr val="bg1"/>
                </a:solidFill>
              </a:rPr>
              <a:t>anticipation</a:t>
            </a:r>
          </a:p>
        </p:txBody>
      </p:sp>
      <p:sp>
        <p:nvSpPr>
          <p:cNvPr id="8" name="TextBox 7">
            <a:extLst>
              <a:ext uri="{FF2B5EF4-FFF2-40B4-BE49-F238E27FC236}">
                <a16:creationId xmlns:a16="http://schemas.microsoft.com/office/drawing/2014/main" id="{8863CF72-A19D-552F-3B12-300673354FF5}"/>
              </a:ext>
            </a:extLst>
          </p:cNvPr>
          <p:cNvSpPr txBox="1"/>
          <p:nvPr/>
        </p:nvSpPr>
        <p:spPr>
          <a:xfrm>
            <a:off x="4417541" y="1884970"/>
            <a:ext cx="3194221" cy="369332"/>
          </a:xfrm>
          <a:prstGeom prst="rect">
            <a:avLst/>
          </a:prstGeom>
          <a:noFill/>
        </p:spPr>
        <p:txBody>
          <a:bodyPr wrap="square">
            <a:spAutoFit/>
          </a:bodyPr>
          <a:lstStyle/>
          <a:p>
            <a:pPr algn="ctr"/>
            <a:r>
              <a:rPr lang="en-US" altLang="en-US" dirty="0">
                <a:solidFill>
                  <a:schemeClr val="bg1"/>
                </a:solidFill>
              </a:rPr>
              <a:t>from Ellen Moir’s work at UCSC</a:t>
            </a:r>
            <a:endParaRPr lang="en-US" dirty="0">
              <a:solidFill>
                <a:schemeClr val="bg1"/>
              </a:solidFill>
            </a:endParaRPr>
          </a:p>
        </p:txBody>
      </p:sp>
      <p:sp>
        <p:nvSpPr>
          <p:cNvPr id="3" name="TextBox 2">
            <a:extLst>
              <a:ext uri="{FF2B5EF4-FFF2-40B4-BE49-F238E27FC236}">
                <a16:creationId xmlns:a16="http://schemas.microsoft.com/office/drawing/2014/main" id="{2821D4A5-5A3E-625E-137C-4F178AA7E4D3}"/>
              </a:ext>
            </a:extLst>
          </p:cNvPr>
          <p:cNvSpPr txBox="1"/>
          <p:nvPr/>
        </p:nvSpPr>
        <p:spPr>
          <a:xfrm>
            <a:off x="3915008" y="6119177"/>
            <a:ext cx="52017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chemeClr val="tx1">
                    <a:lumMod val="85000"/>
                    <a:lumOff val="15000"/>
                  </a:schemeClr>
                </a:solidFill>
                <a:effectLst/>
                <a:uLnTx/>
                <a:uFillTx/>
                <a:latin typeface="Calibri Light"/>
                <a:ea typeface="+mn-ea"/>
                <a:cs typeface="Calibri Light"/>
              </a:rPr>
              <a:t>Mentoring &amp; Coaching Notebook </a:t>
            </a:r>
            <a:r>
              <a:rPr kumimoji="0" lang="en-US" sz="2000" b="1" i="0" u="none" strike="noStrike" kern="1200" cap="none" spc="0" normalizeH="0" baseline="0" noProof="0" dirty="0">
                <a:ln>
                  <a:noFill/>
                </a:ln>
                <a:solidFill>
                  <a:schemeClr val="tx1">
                    <a:lumMod val="85000"/>
                    <a:lumOff val="15000"/>
                  </a:schemeClr>
                </a:solidFill>
                <a:effectLst/>
                <a:uLnTx/>
                <a:uFillTx/>
                <a:latin typeface="Calibri Light"/>
                <a:ea typeface="+mn-ea"/>
                <a:cs typeface="Calibri Light"/>
              </a:rPr>
              <a:t>page 53</a:t>
            </a:r>
          </a:p>
        </p:txBody>
      </p:sp>
      <p:sp>
        <p:nvSpPr>
          <p:cNvPr id="7" name="Title 1">
            <a:extLst>
              <a:ext uri="{FF2B5EF4-FFF2-40B4-BE49-F238E27FC236}">
                <a16:creationId xmlns:a16="http://schemas.microsoft.com/office/drawing/2014/main" id="{BC784E59-E7E3-D892-3BB8-ABD766346C3C}"/>
              </a:ext>
            </a:extLst>
          </p:cNvPr>
          <p:cNvSpPr txBox="1">
            <a:spLocks/>
          </p:cNvSpPr>
          <p:nvPr/>
        </p:nvSpPr>
        <p:spPr>
          <a:xfrm>
            <a:off x="0" y="-264695"/>
            <a:ext cx="12192000" cy="1325563"/>
          </a:xfrm>
          <a:prstGeom prst="rect">
            <a:avLst/>
          </a:prstGeom>
        </p:spPr>
        <p:txBody>
          <a:bodyPr anchor="b"/>
          <a:lstStyle>
            <a:lvl1pPr algn="ctr" defTabSz="914400" rtl="0" eaLnBrk="1" latinLnBrk="0" hangingPunct="1">
              <a:lnSpc>
                <a:spcPct val="90000"/>
              </a:lnSpc>
              <a:spcBef>
                <a:spcPct val="0"/>
              </a:spcBef>
              <a:buNone/>
              <a:defRPr sz="6000" kern="1200">
                <a:solidFill>
                  <a:schemeClr val="bg1"/>
                </a:solidFill>
                <a:latin typeface="Century Gothic" panose="020B0502020202020204" pitchFamily="34" charset="0"/>
                <a:ea typeface="+mj-ea"/>
                <a:cs typeface="+mj-cs"/>
              </a:defRPr>
            </a:lvl1pPr>
          </a:lstStyle>
          <a:p>
            <a:r>
              <a:rPr lang="en-US" sz="4000" dirty="0">
                <a:solidFill>
                  <a:srgbClr val="92D050"/>
                </a:solidFill>
              </a:rPr>
              <a:t>how do new teacher feel throughout the year?</a:t>
            </a:r>
          </a:p>
        </p:txBody>
      </p:sp>
    </p:spTree>
    <p:extLst>
      <p:ext uri="{BB962C8B-B14F-4D97-AF65-F5344CB8AC3E}">
        <p14:creationId xmlns:p14="http://schemas.microsoft.com/office/powerpoint/2010/main" val="2743660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764C4-860A-84B4-979A-45289B846AC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D0081E9-E95E-562B-3CE1-147F80A63E51}"/>
              </a:ext>
            </a:extLst>
          </p:cNvPr>
          <p:cNvSpPr txBox="1"/>
          <p:nvPr/>
        </p:nvSpPr>
        <p:spPr>
          <a:xfrm>
            <a:off x="791272" y="1115696"/>
            <a:ext cx="5199670"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7AC"/>
                </a:solidFill>
                <a:effectLst/>
                <a:uLnTx/>
                <a:uFillTx/>
                <a:latin typeface="Century Gothic" panose="020B0502020202020204" pitchFamily="34" charset="0"/>
                <a:ea typeface="+mn-ea"/>
                <a:cs typeface="+mn-cs"/>
              </a:rPr>
              <a:t>Keli </a:t>
            </a:r>
            <a:r>
              <a:rPr kumimoji="0" lang="en-US" sz="2800" b="1" i="0" u="none" strike="noStrike" kern="1200" cap="none" spc="0" normalizeH="0" baseline="0" noProof="0" dirty="0" err="1">
                <a:ln>
                  <a:noFill/>
                </a:ln>
                <a:solidFill>
                  <a:srgbClr val="0057AC"/>
                </a:solidFill>
                <a:effectLst/>
                <a:uLnTx/>
                <a:uFillTx/>
                <a:latin typeface="Century Gothic" panose="020B0502020202020204" pitchFamily="34" charset="0"/>
                <a:ea typeface="+mn-ea"/>
                <a:cs typeface="+mn-cs"/>
              </a:rPr>
              <a:t>Soliz</a:t>
            </a:r>
            <a:endParaRPr kumimoji="0" lang="en-US" sz="2800" b="1" i="0" u="none" strike="noStrike" kern="1200" cap="none" spc="0" normalizeH="0" baseline="0" noProof="0" dirty="0">
              <a:ln>
                <a:noFill/>
              </a:ln>
              <a:solidFill>
                <a:srgbClr val="0057AC"/>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7AC"/>
                </a:solidFill>
                <a:effectLst/>
                <a:uLnTx/>
                <a:uFillTx/>
                <a:latin typeface="Century Gothic" panose="020B0502020202020204" pitchFamily="34" charset="0"/>
                <a:ea typeface="+mn-ea"/>
                <a:cs typeface="+mn-cs"/>
              </a:rPr>
              <a:t>keli@lead4ward.com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57AC"/>
                </a:solidFill>
                <a:latin typeface="Century Gothic" panose="020B0502020202020204" pitchFamily="34" charset="0"/>
              </a:rPr>
              <a:t>@</a:t>
            </a:r>
            <a:r>
              <a:rPr lang="en-US" sz="2400" dirty="0" err="1">
                <a:solidFill>
                  <a:srgbClr val="0057AC"/>
                </a:solidFill>
                <a:latin typeface="Century Gothic" panose="020B0502020202020204" pitchFamily="34" charset="0"/>
              </a:rPr>
              <a:t>keli_soliz</a:t>
            </a:r>
            <a:endParaRPr kumimoji="0" lang="en-US" sz="2400" b="0" i="0" u="none" strike="noStrike" kern="1200" cap="none" spc="0" normalizeH="0" baseline="0" noProof="0" dirty="0">
              <a:ln>
                <a:noFill/>
              </a:ln>
              <a:solidFill>
                <a:srgbClr val="0057AC"/>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57AC"/>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85C634"/>
              </a:solidFill>
              <a:effectLst/>
              <a:uLnTx/>
              <a:uFillTx/>
              <a:latin typeface="Century Gothic" panose="020B0502020202020204" pitchFamily="34" charset="0"/>
              <a:ea typeface="+mn-ea"/>
              <a:cs typeface="+mn-cs"/>
            </a:endParaRPr>
          </a:p>
        </p:txBody>
      </p:sp>
      <p:pic>
        <p:nvPicPr>
          <p:cNvPr id="9" name="Picture 8" descr="A person smiling at camera&#10;&#10;Description automatically generated">
            <a:extLst>
              <a:ext uri="{FF2B5EF4-FFF2-40B4-BE49-F238E27FC236}">
                <a16:creationId xmlns:a16="http://schemas.microsoft.com/office/drawing/2014/main" id="{E5D12187-C038-8B6E-8E2C-EC57F6FB14A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Lst>
          </a:blip>
          <a:srcRect l="6183" t="7763" r="12377" b="32867"/>
          <a:stretch/>
        </p:blipFill>
        <p:spPr>
          <a:xfrm>
            <a:off x="2012563" y="2928494"/>
            <a:ext cx="2726848" cy="2800766"/>
          </a:xfrm>
          <a:prstGeom prst="ellipse">
            <a:avLst/>
          </a:prstGeom>
          <a:ln w="76200">
            <a:solidFill>
              <a:srgbClr val="767171"/>
            </a:solidFill>
          </a:ln>
        </p:spPr>
      </p:pic>
      <p:sp>
        <p:nvSpPr>
          <p:cNvPr id="10" name="TextBox 9">
            <a:extLst>
              <a:ext uri="{FF2B5EF4-FFF2-40B4-BE49-F238E27FC236}">
                <a16:creationId xmlns:a16="http://schemas.microsoft.com/office/drawing/2014/main" id="{7798D41E-589F-B8A9-039A-DA2B747A0AAD}"/>
              </a:ext>
            </a:extLst>
          </p:cNvPr>
          <p:cNvSpPr txBox="1"/>
          <p:nvPr/>
        </p:nvSpPr>
        <p:spPr>
          <a:xfrm>
            <a:off x="6249188" y="1121308"/>
            <a:ext cx="4379496" cy="2369880"/>
          </a:xfrm>
          <a:prstGeom prst="rect">
            <a:avLst/>
          </a:prstGeom>
          <a:noFill/>
        </p:spPr>
        <p:txBody>
          <a:bodyPr wrap="square" rtlCol="0">
            <a:spAutoFit/>
          </a:bodyPr>
          <a:lstStyle/>
          <a:p>
            <a:pPr algn="ctr" defTabSz="914400">
              <a:defRPr/>
            </a:pPr>
            <a:r>
              <a:rPr lang="en-US" sz="2800" b="1" dirty="0">
                <a:solidFill>
                  <a:srgbClr val="0057AC"/>
                </a:solidFill>
                <a:latin typeface="Century Gothic" panose="020B0502020202020204" pitchFamily="34" charset="0"/>
              </a:rPr>
              <a:t>Stephanie </a:t>
            </a:r>
            <a:r>
              <a:rPr lang="en-US" sz="2800" b="1" dirty="0" err="1">
                <a:solidFill>
                  <a:srgbClr val="0057AC"/>
                </a:solidFill>
                <a:latin typeface="Century Gothic" panose="020B0502020202020204" pitchFamily="34" charset="0"/>
              </a:rPr>
              <a:t>Zelenak</a:t>
            </a:r>
            <a:endParaRPr lang="en-US" sz="2800" b="1" dirty="0">
              <a:solidFill>
                <a:srgbClr val="0057AC"/>
              </a:solidFill>
              <a:latin typeface="Century Gothic" panose="020B0502020202020204" pitchFamily="34" charset="0"/>
            </a:endParaRPr>
          </a:p>
          <a:p>
            <a:pPr algn="ctr" defTabSz="914400">
              <a:defRPr/>
            </a:pPr>
            <a:r>
              <a:rPr lang="en-US" sz="2400" dirty="0">
                <a:solidFill>
                  <a:srgbClr val="0057AC"/>
                </a:solidFill>
                <a:latin typeface="Century Gothic" panose="020B0502020202020204" pitchFamily="34" charset="0"/>
              </a:rPr>
              <a:t>stephanie@lead4ward.com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57AC"/>
                </a:solidFill>
                <a:latin typeface="Century Gothic" panose="020B0502020202020204" pitchFamily="34" charset="0"/>
              </a:rPr>
              <a:t>@stephanieLCZ</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pic>
        <p:nvPicPr>
          <p:cNvPr id="11" name="Picture 10" descr="A person smiling at the camera&#10;&#10;Description automatically generated with low confidence">
            <a:extLst>
              <a:ext uri="{FF2B5EF4-FFF2-40B4-BE49-F238E27FC236}">
                <a16:creationId xmlns:a16="http://schemas.microsoft.com/office/drawing/2014/main" id="{6E41E965-5C83-7987-6826-3814611D41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899" t="10316" r="26258" b="8254"/>
          <a:stretch/>
        </p:blipFill>
        <p:spPr>
          <a:xfrm>
            <a:off x="7072847" y="2928493"/>
            <a:ext cx="2726248" cy="2800767"/>
          </a:xfrm>
          <a:prstGeom prst="ellipse">
            <a:avLst/>
          </a:prstGeom>
          <a:ln w="76200">
            <a:solidFill>
              <a:srgbClr val="767171"/>
            </a:solidFill>
          </a:ln>
        </p:spPr>
      </p:pic>
    </p:spTree>
    <p:extLst>
      <p:ext uri="{BB962C8B-B14F-4D97-AF65-F5344CB8AC3E}">
        <p14:creationId xmlns:p14="http://schemas.microsoft.com/office/powerpoint/2010/main" val="153084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C0156-DD47-0D82-E8AC-049F42E398D4}"/>
            </a:ext>
          </a:extLst>
        </p:cNvPr>
        <p:cNvGrpSpPr/>
        <p:nvPr/>
      </p:nvGrpSpPr>
      <p:grpSpPr>
        <a:xfrm>
          <a:off x="0" y="0"/>
          <a:ext cx="0" cy="0"/>
          <a:chOff x="0" y="0"/>
          <a:chExt cx="0" cy="0"/>
        </a:xfrm>
      </p:grpSpPr>
      <p:graphicFrame>
        <p:nvGraphicFramePr>
          <p:cNvPr id="2" name="Object 1024">
            <a:extLst>
              <a:ext uri="{FF2B5EF4-FFF2-40B4-BE49-F238E27FC236}">
                <a16:creationId xmlns:a16="http://schemas.microsoft.com/office/drawing/2014/main" id="{1B277055-62CC-3B93-F1A1-C774FD1EDB2C}"/>
              </a:ext>
            </a:extLst>
          </p:cNvPr>
          <p:cNvGraphicFramePr>
            <a:graphicFrameLocks noChangeAspect="1"/>
          </p:cNvGraphicFramePr>
          <p:nvPr/>
        </p:nvGraphicFramePr>
        <p:xfrm>
          <a:off x="2075436" y="1432943"/>
          <a:ext cx="7977816" cy="462501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E7D8CD4F-C562-1C40-508E-46F8C0D68554}"/>
              </a:ext>
            </a:extLst>
          </p:cNvPr>
          <p:cNvSpPr txBox="1"/>
          <p:nvPr/>
        </p:nvSpPr>
        <p:spPr>
          <a:xfrm>
            <a:off x="2422953" y="1991181"/>
            <a:ext cx="1411760" cy="464871"/>
          </a:xfrm>
          <a:prstGeom prst="rect">
            <a:avLst/>
          </a:prstGeom>
          <a:noFill/>
        </p:spPr>
        <p:txBody>
          <a:bodyPr wrap="square">
            <a:spAutoFit/>
          </a:bodyPr>
          <a:lstStyle/>
          <a:p>
            <a:pPr algn="ctr">
              <a:lnSpc>
                <a:spcPct val="150000"/>
              </a:lnSpc>
            </a:pPr>
            <a:r>
              <a:rPr lang="en-US" dirty="0">
                <a:solidFill>
                  <a:schemeClr val="bg1"/>
                </a:solidFill>
              </a:rPr>
              <a:t>anticipation</a:t>
            </a:r>
          </a:p>
        </p:txBody>
      </p:sp>
      <p:sp>
        <p:nvSpPr>
          <p:cNvPr id="10" name="TextBox 9">
            <a:extLst>
              <a:ext uri="{FF2B5EF4-FFF2-40B4-BE49-F238E27FC236}">
                <a16:creationId xmlns:a16="http://schemas.microsoft.com/office/drawing/2014/main" id="{58C4313B-54F7-9C72-B3F7-805778F4E81E}"/>
              </a:ext>
            </a:extLst>
          </p:cNvPr>
          <p:cNvSpPr txBox="1"/>
          <p:nvPr/>
        </p:nvSpPr>
        <p:spPr>
          <a:xfrm>
            <a:off x="4032422" y="2938657"/>
            <a:ext cx="1411760" cy="464871"/>
          </a:xfrm>
          <a:prstGeom prst="rect">
            <a:avLst/>
          </a:prstGeom>
          <a:noFill/>
        </p:spPr>
        <p:txBody>
          <a:bodyPr wrap="square">
            <a:spAutoFit/>
          </a:bodyPr>
          <a:lstStyle/>
          <a:p>
            <a:pPr algn="ctr">
              <a:lnSpc>
                <a:spcPct val="150000"/>
              </a:lnSpc>
            </a:pPr>
            <a:r>
              <a:rPr lang="en-US" dirty="0">
                <a:solidFill>
                  <a:schemeClr val="bg1"/>
                </a:solidFill>
              </a:rPr>
              <a:t>survival</a:t>
            </a:r>
          </a:p>
        </p:txBody>
      </p:sp>
      <p:sp>
        <p:nvSpPr>
          <p:cNvPr id="11" name="TextBox 10">
            <a:extLst>
              <a:ext uri="{FF2B5EF4-FFF2-40B4-BE49-F238E27FC236}">
                <a16:creationId xmlns:a16="http://schemas.microsoft.com/office/drawing/2014/main" id="{D5857486-21BC-D17D-6F8C-4B138D03FAB4}"/>
              </a:ext>
            </a:extLst>
          </p:cNvPr>
          <p:cNvSpPr txBox="1"/>
          <p:nvPr/>
        </p:nvSpPr>
        <p:spPr>
          <a:xfrm>
            <a:off x="4650259" y="4227630"/>
            <a:ext cx="1824681" cy="464871"/>
          </a:xfrm>
          <a:prstGeom prst="rect">
            <a:avLst/>
          </a:prstGeom>
          <a:noFill/>
        </p:spPr>
        <p:txBody>
          <a:bodyPr wrap="square">
            <a:spAutoFit/>
          </a:bodyPr>
          <a:lstStyle/>
          <a:p>
            <a:pPr algn="ctr">
              <a:lnSpc>
                <a:spcPct val="150000"/>
              </a:lnSpc>
            </a:pPr>
            <a:r>
              <a:rPr lang="en-US" dirty="0">
                <a:solidFill>
                  <a:schemeClr val="bg1"/>
                </a:solidFill>
              </a:rPr>
              <a:t>disillusionment</a:t>
            </a:r>
          </a:p>
        </p:txBody>
      </p:sp>
      <p:sp>
        <p:nvSpPr>
          <p:cNvPr id="12" name="TextBox 11">
            <a:extLst>
              <a:ext uri="{FF2B5EF4-FFF2-40B4-BE49-F238E27FC236}">
                <a16:creationId xmlns:a16="http://schemas.microsoft.com/office/drawing/2014/main" id="{D1781AF8-A495-4435-7A94-A018A468A7E8}"/>
              </a:ext>
            </a:extLst>
          </p:cNvPr>
          <p:cNvSpPr txBox="1"/>
          <p:nvPr/>
        </p:nvSpPr>
        <p:spPr>
          <a:xfrm>
            <a:off x="6207889" y="3690193"/>
            <a:ext cx="1824681" cy="464871"/>
          </a:xfrm>
          <a:prstGeom prst="rect">
            <a:avLst/>
          </a:prstGeom>
          <a:noFill/>
        </p:spPr>
        <p:txBody>
          <a:bodyPr wrap="square">
            <a:spAutoFit/>
          </a:bodyPr>
          <a:lstStyle/>
          <a:p>
            <a:pPr algn="ctr">
              <a:lnSpc>
                <a:spcPct val="150000"/>
              </a:lnSpc>
            </a:pPr>
            <a:r>
              <a:rPr lang="en-US" dirty="0">
                <a:solidFill>
                  <a:schemeClr val="bg1"/>
                </a:solidFill>
              </a:rPr>
              <a:t>rejuvenation</a:t>
            </a:r>
          </a:p>
        </p:txBody>
      </p:sp>
      <p:sp>
        <p:nvSpPr>
          <p:cNvPr id="13" name="TextBox 12">
            <a:extLst>
              <a:ext uri="{FF2B5EF4-FFF2-40B4-BE49-F238E27FC236}">
                <a16:creationId xmlns:a16="http://schemas.microsoft.com/office/drawing/2014/main" id="{A1D0434E-E63B-6214-CA24-A9E3BC40BE09}"/>
              </a:ext>
            </a:extLst>
          </p:cNvPr>
          <p:cNvSpPr txBox="1"/>
          <p:nvPr/>
        </p:nvSpPr>
        <p:spPr>
          <a:xfrm>
            <a:off x="7120229" y="2935371"/>
            <a:ext cx="1824681" cy="464871"/>
          </a:xfrm>
          <a:prstGeom prst="rect">
            <a:avLst/>
          </a:prstGeom>
          <a:noFill/>
        </p:spPr>
        <p:txBody>
          <a:bodyPr wrap="square">
            <a:spAutoFit/>
          </a:bodyPr>
          <a:lstStyle/>
          <a:p>
            <a:pPr algn="ctr">
              <a:lnSpc>
                <a:spcPct val="150000"/>
              </a:lnSpc>
            </a:pPr>
            <a:r>
              <a:rPr lang="en-US" dirty="0">
                <a:solidFill>
                  <a:schemeClr val="bg1"/>
                </a:solidFill>
              </a:rPr>
              <a:t>reflection</a:t>
            </a:r>
          </a:p>
        </p:txBody>
      </p:sp>
      <p:sp>
        <p:nvSpPr>
          <p:cNvPr id="5" name="TextBox 4">
            <a:extLst>
              <a:ext uri="{FF2B5EF4-FFF2-40B4-BE49-F238E27FC236}">
                <a16:creationId xmlns:a16="http://schemas.microsoft.com/office/drawing/2014/main" id="{AC594410-1F5F-2411-B124-031726884658}"/>
              </a:ext>
            </a:extLst>
          </p:cNvPr>
          <p:cNvSpPr txBox="1"/>
          <p:nvPr/>
        </p:nvSpPr>
        <p:spPr>
          <a:xfrm>
            <a:off x="8410834" y="2330860"/>
            <a:ext cx="1411760" cy="464871"/>
          </a:xfrm>
          <a:prstGeom prst="rect">
            <a:avLst/>
          </a:prstGeom>
          <a:noFill/>
        </p:spPr>
        <p:txBody>
          <a:bodyPr wrap="square">
            <a:spAutoFit/>
          </a:bodyPr>
          <a:lstStyle/>
          <a:p>
            <a:pPr algn="ctr">
              <a:lnSpc>
                <a:spcPct val="150000"/>
              </a:lnSpc>
            </a:pPr>
            <a:r>
              <a:rPr lang="en-US" dirty="0">
                <a:solidFill>
                  <a:schemeClr val="bg1"/>
                </a:solidFill>
              </a:rPr>
              <a:t>anticipation</a:t>
            </a:r>
          </a:p>
        </p:txBody>
      </p:sp>
      <p:sp>
        <p:nvSpPr>
          <p:cNvPr id="8" name="TextBox 7">
            <a:extLst>
              <a:ext uri="{FF2B5EF4-FFF2-40B4-BE49-F238E27FC236}">
                <a16:creationId xmlns:a16="http://schemas.microsoft.com/office/drawing/2014/main" id="{8863CF72-A19D-552F-3B12-300673354FF5}"/>
              </a:ext>
            </a:extLst>
          </p:cNvPr>
          <p:cNvSpPr txBox="1"/>
          <p:nvPr/>
        </p:nvSpPr>
        <p:spPr>
          <a:xfrm>
            <a:off x="4417541" y="1884970"/>
            <a:ext cx="3194221" cy="369332"/>
          </a:xfrm>
          <a:prstGeom prst="rect">
            <a:avLst/>
          </a:prstGeom>
          <a:noFill/>
        </p:spPr>
        <p:txBody>
          <a:bodyPr wrap="square">
            <a:spAutoFit/>
          </a:bodyPr>
          <a:lstStyle/>
          <a:p>
            <a:pPr algn="ctr"/>
            <a:r>
              <a:rPr lang="en-US" altLang="en-US" dirty="0">
                <a:solidFill>
                  <a:schemeClr val="bg1"/>
                </a:solidFill>
              </a:rPr>
              <a:t>from Ellen Moir’s work at UCSC</a:t>
            </a:r>
            <a:endParaRPr lang="en-US" dirty="0">
              <a:solidFill>
                <a:schemeClr val="bg1"/>
              </a:solidFill>
            </a:endParaRPr>
          </a:p>
        </p:txBody>
      </p:sp>
      <p:sp>
        <p:nvSpPr>
          <p:cNvPr id="3" name="TextBox 2">
            <a:extLst>
              <a:ext uri="{FF2B5EF4-FFF2-40B4-BE49-F238E27FC236}">
                <a16:creationId xmlns:a16="http://schemas.microsoft.com/office/drawing/2014/main" id="{2821D4A5-5A3E-625E-137C-4F178AA7E4D3}"/>
              </a:ext>
            </a:extLst>
          </p:cNvPr>
          <p:cNvSpPr txBox="1"/>
          <p:nvPr/>
        </p:nvSpPr>
        <p:spPr>
          <a:xfrm>
            <a:off x="3915008" y="6119177"/>
            <a:ext cx="52017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chemeClr val="tx1">
                    <a:lumMod val="85000"/>
                    <a:lumOff val="15000"/>
                  </a:schemeClr>
                </a:solidFill>
                <a:effectLst/>
                <a:uLnTx/>
                <a:uFillTx/>
                <a:latin typeface="Calibri Light"/>
                <a:ea typeface="+mn-ea"/>
                <a:cs typeface="Calibri Light"/>
              </a:rPr>
              <a:t>Mentoring &amp; Coaching Notebook </a:t>
            </a:r>
            <a:r>
              <a:rPr kumimoji="0" lang="en-US" sz="2000" b="1" i="0" u="none" strike="noStrike" kern="1200" cap="none" spc="0" normalizeH="0" baseline="0" noProof="0" dirty="0">
                <a:ln>
                  <a:noFill/>
                </a:ln>
                <a:solidFill>
                  <a:schemeClr val="tx1">
                    <a:lumMod val="85000"/>
                    <a:lumOff val="15000"/>
                  </a:schemeClr>
                </a:solidFill>
                <a:effectLst/>
                <a:uLnTx/>
                <a:uFillTx/>
                <a:latin typeface="Calibri Light"/>
                <a:ea typeface="+mn-ea"/>
                <a:cs typeface="Calibri Light"/>
              </a:rPr>
              <a:t>page 53</a:t>
            </a:r>
          </a:p>
        </p:txBody>
      </p:sp>
      <p:sp>
        <p:nvSpPr>
          <p:cNvPr id="4" name="Title 1">
            <a:extLst>
              <a:ext uri="{FF2B5EF4-FFF2-40B4-BE49-F238E27FC236}">
                <a16:creationId xmlns:a16="http://schemas.microsoft.com/office/drawing/2014/main" id="{3AD3F820-5F2E-6ADB-D38D-CBAED5EA4750}"/>
              </a:ext>
            </a:extLst>
          </p:cNvPr>
          <p:cNvSpPr txBox="1">
            <a:spLocks/>
          </p:cNvSpPr>
          <p:nvPr/>
        </p:nvSpPr>
        <p:spPr>
          <a:xfrm>
            <a:off x="0" y="-264695"/>
            <a:ext cx="12192000" cy="1325563"/>
          </a:xfrm>
          <a:prstGeom prst="rect">
            <a:avLst/>
          </a:prstGeom>
        </p:spPr>
        <p:txBody>
          <a:bodyPr anchor="b"/>
          <a:lstStyle>
            <a:lvl1pPr algn="ctr" defTabSz="914400" rtl="0" eaLnBrk="1" latinLnBrk="0" hangingPunct="1">
              <a:lnSpc>
                <a:spcPct val="90000"/>
              </a:lnSpc>
              <a:spcBef>
                <a:spcPct val="0"/>
              </a:spcBef>
              <a:buNone/>
              <a:defRPr sz="6000" kern="1200">
                <a:solidFill>
                  <a:schemeClr val="bg1"/>
                </a:solidFill>
                <a:latin typeface="Century Gothic" panose="020B0502020202020204" pitchFamily="34" charset="0"/>
                <a:ea typeface="+mj-ea"/>
                <a:cs typeface="+mj-cs"/>
              </a:defRPr>
            </a:lvl1pPr>
          </a:lstStyle>
          <a:p>
            <a:r>
              <a:rPr lang="en-US" sz="4000" dirty="0">
                <a:solidFill>
                  <a:srgbClr val="92D050"/>
                </a:solidFill>
              </a:rPr>
              <a:t>how do new teacher feel throughout the year?</a:t>
            </a:r>
          </a:p>
        </p:txBody>
      </p:sp>
    </p:spTree>
    <p:extLst>
      <p:ext uri="{BB962C8B-B14F-4D97-AF65-F5344CB8AC3E}">
        <p14:creationId xmlns:p14="http://schemas.microsoft.com/office/powerpoint/2010/main" val="880945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71213C-4732-8DBD-E02C-25D38240D533}"/>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green plants growing out of dirt&#10;&#10;Description automatically generated">
            <a:extLst>
              <a:ext uri="{FF2B5EF4-FFF2-40B4-BE49-F238E27FC236}">
                <a16:creationId xmlns:a16="http://schemas.microsoft.com/office/drawing/2014/main" id="{84C3E14B-363E-928C-584B-29FC6CB8B704}"/>
              </a:ext>
            </a:extLst>
          </p:cNvPr>
          <p:cNvPicPr>
            <a:picLocks noChangeAspect="1"/>
          </p:cNvPicPr>
          <p:nvPr/>
        </p:nvPicPr>
        <p:blipFill rotWithShape="1">
          <a:blip r:embed="rId3"/>
          <a:srcRect l="27063" t="-1" r="-1" b="-1"/>
          <a:stretch/>
        </p:blipFill>
        <p:spPr>
          <a:xfrm>
            <a:off x="-3048" y="-5949"/>
            <a:ext cx="8669069" cy="6863949"/>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CAD00C0F-58E6-F342-EF77-645D08EC6689}"/>
              </a:ext>
            </a:extLst>
          </p:cNvPr>
          <p:cNvSpPr txBox="1"/>
          <p:nvPr/>
        </p:nvSpPr>
        <p:spPr>
          <a:xfrm>
            <a:off x="7528564" y="1366227"/>
            <a:ext cx="4376648" cy="3742762"/>
          </a:xfrm>
          <a:prstGeom prst="rect">
            <a:avLst/>
          </a:prstGeom>
        </p:spPr>
        <p:txBody>
          <a:bodyPr vert="horz" lIns="91440" tIns="45720" rIns="91440" bIns="45720" rtlCol="0">
            <a:noAutofit/>
          </a:bodyPr>
          <a:lstStyle/>
          <a:p>
            <a:pPr marL="342900" marR="0" lvl="0" indent="-228600">
              <a:lnSpc>
                <a:spcPct val="90000"/>
              </a:lnSpc>
              <a:spcBef>
                <a:spcPts val="0"/>
              </a:spcBef>
              <a:spcAft>
                <a:spcPts val="600"/>
              </a:spcAft>
              <a:buFont typeface="Arial" panose="020B0604020202020204" pitchFamily="34" charset="0"/>
              <a:buChar char="•"/>
            </a:pPr>
            <a:r>
              <a:rPr lang="en-US" sz="2400" dirty="0">
                <a:effectLst/>
                <a:latin typeface="+mj-lt"/>
              </a:rPr>
              <a:t>develop a calendar for induction and mentoring support</a:t>
            </a:r>
          </a:p>
          <a:p>
            <a:pPr marL="114300" marR="0" lvl="0">
              <a:lnSpc>
                <a:spcPct val="90000"/>
              </a:lnSpc>
              <a:spcBef>
                <a:spcPts val="0"/>
              </a:spcBef>
              <a:spcAft>
                <a:spcPts val="600"/>
              </a:spcAft>
            </a:pPr>
            <a:endParaRPr lang="en-US" sz="2400" dirty="0">
              <a:effectLst/>
              <a:latin typeface="+mj-lt"/>
            </a:endParaRPr>
          </a:p>
          <a:p>
            <a:pPr marL="342900" marR="0" lvl="0" indent="-228600">
              <a:lnSpc>
                <a:spcPct val="90000"/>
              </a:lnSpc>
              <a:spcBef>
                <a:spcPts val="0"/>
              </a:spcBef>
              <a:spcAft>
                <a:spcPts val="600"/>
              </a:spcAft>
              <a:buFont typeface="Arial" panose="020B0604020202020204" pitchFamily="34" charset="0"/>
              <a:buChar char="•"/>
            </a:pPr>
            <a:r>
              <a:rPr lang="en-US" sz="2400" dirty="0">
                <a:effectLst/>
                <a:latin typeface="+mj-lt"/>
              </a:rPr>
              <a:t>commit to simplicity</a:t>
            </a:r>
            <a:endParaRPr lang="en-US" sz="2400" dirty="0">
              <a:latin typeface="+mj-lt"/>
            </a:endParaRPr>
          </a:p>
          <a:p>
            <a:pPr marL="342900" marR="0" lvl="0" indent="-228600">
              <a:lnSpc>
                <a:spcPct val="90000"/>
              </a:lnSpc>
              <a:spcBef>
                <a:spcPts val="0"/>
              </a:spcBef>
              <a:spcAft>
                <a:spcPts val="600"/>
              </a:spcAft>
              <a:buFont typeface="Arial" panose="020B0604020202020204" pitchFamily="34" charset="0"/>
              <a:buChar char="•"/>
            </a:pPr>
            <a:endParaRPr lang="en-US" sz="2400" dirty="0">
              <a:effectLst/>
              <a:latin typeface="+mj-lt"/>
            </a:endParaRPr>
          </a:p>
          <a:p>
            <a:pPr marL="342900" marR="0" lvl="0" indent="-228600">
              <a:lnSpc>
                <a:spcPct val="90000"/>
              </a:lnSpc>
              <a:spcBef>
                <a:spcPts val="0"/>
              </a:spcBef>
              <a:spcAft>
                <a:spcPts val="600"/>
              </a:spcAft>
              <a:buFont typeface="Arial" panose="020B0604020202020204" pitchFamily="34" charset="0"/>
              <a:buChar char="•"/>
            </a:pPr>
            <a:r>
              <a:rPr lang="en-US" sz="2400" dirty="0">
                <a:effectLst/>
                <a:latin typeface="+mj-lt"/>
              </a:rPr>
              <a:t>help your new teachers focus on what is most important</a:t>
            </a:r>
          </a:p>
        </p:txBody>
      </p:sp>
      <p:sp>
        <p:nvSpPr>
          <p:cNvPr id="3" name="TextBox 2">
            <a:extLst>
              <a:ext uri="{FF2B5EF4-FFF2-40B4-BE49-F238E27FC236}">
                <a16:creationId xmlns:a16="http://schemas.microsoft.com/office/drawing/2014/main" id="{354F4CFD-BBFF-BF8F-2D68-9CFD775B2C40}"/>
              </a:ext>
            </a:extLst>
          </p:cNvPr>
          <p:cNvSpPr txBox="1"/>
          <p:nvPr/>
        </p:nvSpPr>
        <p:spPr>
          <a:xfrm>
            <a:off x="7131372" y="1319"/>
            <a:ext cx="4971816" cy="1082106"/>
          </a:xfrm>
          <a:prstGeom prst="rect">
            <a:avLst/>
          </a:prstGeom>
        </p:spPr>
        <p:txBody>
          <a:bodyPr vert="horz" lIns="91440" tIns="45720" rIns="91440" bIns="45720" rtlCol="0" anchor="ctr">
            <a:normAutofit/>
          </a:bodyPr>
          <a:lstStyle/>
          <a:p>
            <a:pPr marL="342900" marR="0" lvl="0" indent="-342900" fontAlgn="auto">
              <a:lnSpc>
                <a:spcPct val="90000"/>
              </a:lnSpc>
              <a:spcBef>
                <a:spcPct val="0"/>
              </a:spcBef>
              <a:spcAft>
                <a:spcPts val="600"/>
              </a:spcAft>
              <a:buClrTx/>
              <a:buSzTx/>
              <a:tabLst/>
              <a:defRPr/>
            </a:pPr>
            <a:r>
              <a:rPr kumimoji="0" lang="en-US" altLang="en-US" sz="4400" b="0" i="0" u="none" strike="noStrike" cap="none" spc="0" normalizeH="0" baseline="0" noProof="0" dirty="0">
                <a:ln>
                  <a:noFill/>
                </a:ln>
                <a:solidFill>
                  <a:srgbClr val="AB5099"/>
                </a:solidFill>
                <a:effectLst/>
                <a:uLnTx/>
                <a:uFillTx/>
                <a:latin typeface="Century Gothic" panose="020B0502020202020204" pitchFamily="34" charset="0"/>
                <a:ea typeface="+mj-ea"/>
                <a:cs typeface="+mj-cs"/>
              </a:rPr>
              <a:t>nurturing the new</a:t>
            </a:r>
          </a:p>
        </p:txBody>
      </p:sp>
    </p:spTree>
    <p:extLst>
      <p:ext uri="{BB962C8B-B14F-4D97-AF65-F5344CB8AC3E}">
        <p14:creationId xmlns:p14="http://schemas.microsoft.com/office/powerpoint/2010/main" val="176075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cord player with a needle on the record&#10;&#10;Description automatically generated">
            <a:extLst>
              <a:ext uri="{FF2B5EF4-FFF2-40B4-BE49-F238E27FC236}">
                <a16:creationId xmlns:a16="http://schemas.microsoft.com/office/drawing/2014/main" id="{4617B58B-370D-D445-B8A3-92A5E5AB93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8154133-8CD7-3F0A-1B5C-953DBA4F4D7F}"/>
              </a:ext>
            </a:extLst>
          </p:cNvPr>
          <p:cNvSpPr/>
          <p:nvPr/>
        </p:nvSpPr>
        <p:spPr>
          <a:xfrm>
            <a:off x="94486" y="241635"/>
            <a:ext cx="6001513" cy="584571"/>
          </a:xfrm>
          <a:prstGeom prst="rect">
            <a:avLst/>
          </a:prstGeom>
        </p:spPr>
        <p:txBody>
          <a:bodyPr vert="horz" lIns="91440" tIns="45720" rIns="91440" bIns="45720" rtlCol="0">
            <a:noAutofit/>
          </a:bodyPr>
          <a:lstStyle/>
          <a:p>
            <a:pPr marR="0" lvl="0" algn="l" defTabSz="457200" rtl="0" eaLnBrk="1" fontAlgn="auto" latinLnBrk="0" hangingPunct="1">
              <a:lnSpc>
                <a:spcPct val="90000"/>
              </a:lnSpc>
              <a:spcBef>
                <a:spcPts val="0"/>
              </a:spcBef>
              <a:spcAft>
                <a:spcPts val="0"/>
              </a:spcAft>
              <a:buClrTx/>
              <a:buSzTx/>
              <a:tabLst/>
              <a:defRPr/>
            </a:pPr>
            <a:r>
              <a:rPr kumimoji="0" lang="en-US" altLang="en-US" sz="4400" b="0" i="0" u="none" strike="noStrike" kern="1200" cap="none" spc="0" normalizeH="0" baseline="0" noProof="0" dirty="0">
                <a:ln>
                  <a:noFill/>
                </a:ln>
                <a:solidFill>
                  <a:schemeClr val="accent6"/>
                </a:solidFill>
                <a:effectLst/>
                <a:uLnTx/>
                <a:uFillTx/>
                <a:latin typeface="Century Gothic" panose="020B0502020202020204" pitchFamily="34" charset="0"/>
                <a:ea typeface="Calibri" charset="0"/>
                <a:cs typeface="Calibri" charset="0"/>
              </a:rPr>
              <a:t>getting in the groove</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altLang="en-US" sz="4400" b="0" i="0" u="none" strike="noStrike" cap="none" spc="0" normalizeH="0" baseline="0" noProof="0" dirty="0">
              <a:ln>
                <a:noFill/>
              </a:ln>
              <a:effectLst/>
              <a:uLnTx/>
              <a:uFillTx/>
              <a:latin typeface="Century Gothic" panose="020B0502020202020204" pitchFamily="34" charset="0"/>
            </a:endParaRPr>
          </a:p>
          <a:p>
            <a:pPr marL="34290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altLang="en-US" sz="4400" b="0" i="0" u="none" strike="noStrike" cap="none" spc="0" normalizeH="0" baseline="0" noProof="0" dirty="0">
              <a:ln>
                <a:noFill/>
              </a:ln>
              <a:effectLst/>
              <a:uLnTx/>
              <a:uFillTx/>
              <a:latin typeface="Century Gothic" panose="020B0502020202020204" pitchFamily="34" charset="0"/>
            </a:endParaRPr>
          </a:p>
        </p:txBody>
      </p:sp>
      <p:sp>
        <p:nvSpPr>
          <p:cNvPr id="4" name="TextBox 3">
            <a:extLst>
              <a:ext uri="{FF2B5EF4-FFF2-40B4-BE49-F238E27FC236}">
                <a16:creationId xmlns:a16="http://schemas.microsoft.com/office/drawing/2014/main" id="{045065A9-E56E-3B2C-7EB6-7B8F9FA4D48C}"/>
              </a:ext>
            </a:extLst>
          </p:cNvPr>
          <p:cNvSpPr txBox="1"/>
          <p:nvPr/>
        </p:nvSpPr>
        <p:spPr>
          <a:xfrm>
            <a:off x="94487" y="1128232"/>
            <a:ext cx="4179339" cy="838354"/>
          </a:xfrm>
          <a:prstGeom prst="rect">
            <a:avLst/>
          </a:prstGeom>
        </p:spPr>
        <p:txBody>
          <a:bodyPr vert="horz" lIns="91440" tIns="45720" rIns="91440" bIns="45720" rtlCol="0">
            <a:noAutofit/>
          </a:bodyPr>
          <a:lstStyle/>
          <a:p>
            <a:pPr marL="457200" marR="0" lvl="0" indent="-342900">
              <a:lnSpc>
                <a:spcPct val="90000"/>
              </a:lnSpc>
              <a:spcBef>
                <a:spcPts val="0"/>
              </a:spcBef>
              <a:spcAft>
                <a:spcPts val="600"/>
              </a:spcAft>
              <a:buFont typeface="Arial" panose="020B0604020202020204" pitchFamily="34" charset="0"/>
              <a:buChar char="•"/>
            </a:pPr>
            <a:r>
              <a:rPr lang="en-US" sz="2400" dirty="0">
                <a:effectLst/>
              </a:rPr>
              <a:t>what routines and processes do we put in place?</a:t>
            </a:r>
          </a:p>
        </p:txBody>
      </p:sp>
    </p:spTree>
    <p:extLst>
      <p:ext uri="{BB962C8B-B14F-4D97-AF65-F5344CB8AC3E}">
        <p14:creationId xmlns:p14="http://schemas.microsoft.com/office/powerpoint/2010/main" val="2129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C0156-DD47-0D82-E8AC-049F42E398D4}"/>
            </a:ext>
          </a:extLst>
        </p:cNvPr>
        <p:cNvGrpSpPr/>
        <p:nvPr/>
      </p:nvGrpSpPr>
      <p:grpSpPr>
        <a:xfrm>
          <a:off x="0" y="0"/>
          <a:ext cx="0" cy="0"/>
          <a:chOff x="0" y="0"/>
          <a:chExt cx="0" cy="0"/>
        </a:xfrm>
      </p:grpSpPr>
      <p:graphicFrame>
        <p:nvGraphicFramePr>
          <p:cNvPr id="2" name="Object 1024">
            <a:extLst>
              <a:ext uri="{FF2B5EF4-FFF2-40B4-BE49-F238E27FC236}">
                <a16:creationId xmlns:a16="http://schemas.microsoft.com/office/drawing/2014/main" id="{1B277055-62CC-3B93-F1A1-C774FD1EDB2C}"/>
              </a:ext>
            </a:extLst>
          </p:cNvPr>
          <p:cNvGraphicFramePr>
            <a:graphicFrameLocks noChangeAspect="1"/>
          </p:cNvGraphicFramePr>
          <p:nvPr>
            <p:extLst>
              <p:ext uri="{D42A27DB-BD31-4B8C-83A1-F6EECF244321}">
                <p14:modId xmlns:p14="http://schemas.microsoft.com/office/powerpoint/2010/main" val="3783668655"/>
              </p:ext>
            </p:extLst>
          </p:nvPr>
        </p:nvGraphicFramePr>
        <p:xfrm>
          <a:off x="2075436" y="1494167"/>
          <a:ext cx="7977816" cy="462501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E7D8CD4F-C562-1C40-508E-46F8C0D68554}"/>
              </a:ext>
            </a:extLst>
          </p:cNvPr>
          <p:cNvSpPr txBox="1"/>
          <p:nvPr/>
        </p:nvSpPr>
        <p:spPr>
          <a:xfrm>
            <a:off x="2422953" y="2052405"/>
            <a:ext cx="1411760" cy="464871"/>
          </a:xfrm>
          <a:prstGeom prst="rect">
            <a:avLst/>
          </a:prstGeom>
          <a:noFill/>
        </p:spPr>
        <p:txBody>
          <a:bodyPr wrap="square">
            <a:spAutoFit/>
          </a:bodyPr>
          <a:lstStyle/>
          <a:p>
            <a:pPr algn="ctr">
              <a:lnSpc>
                <a:spcPct val="150000"/>
              </a:lnSpc>
            </a:pPr>
            <a:r>
              <a:rPr lang="en-US" dirty="0">
                <a:solidFill>
                  <a:schemeClr val="bg1"/>
                </a:solidFill>
              </a:rPr>
              <a:t>anticipation</a:t>
            </a:r>
          </a:p>
        </p:txBody>
      </p:sp>
      <p:sp>
        <p:nvSpPr>
          <p:cNvPr id="10" name="TextBox 9">
            <a:extLst>
              <a:ext uri="{FF2B5EF4-FFF2-40B4-BE49-F238E27FC236}">
                <a16:creationId xmlns:a16="http://schemas.microsoft.com/office/drawing/2014/main" id="{58C4313B-54F7-9C72-B3F7-805778F4E81E}"/>
              </a:ext>
            </a:extLst>
          </p:cNvPr>
          <p:cNvSpPr txBox="1"/>
          <p:nvPr/>
        </p:nvSpPr>
        <p:spPr>
          <a:xfrm>
            <a:off x="4032422" y="2999881"/>
            <a:ext cx="1411760" cy="464871"/>
          </a:xfrm>
          <a:prstGeom prst="rect">
            <a:avLst/>
          </a:prstGeom>
          <a:noFill/>
        </p:spPr>
        <p:txBody>
          <a:bodyPr wrap="square">
            <a:spAutoFit/>
          </a:bodyPr>
          <a:lstStyle/>
          <a:p>
            <a:pPr algn="ctr">
              <a:lnSpc>
                <a:spcPct val="150000"/>
              </a:lnSpc>
            </a:pPr>
            <a:r>
              <a:rPr lang="en-US" dirty="0">
                <a:solidFill>
                  <a:schemeClr val="bg1"/>
                </a:solidFill>
              </a:rPr>
              <a:t>survival</a:t>
            </a:r>
          </a:p>
        </p:txBody>
      </p:sp>
      <p:sp>
        <p:nvSpPr>
          <p:cNvPr id="11" name="TextBox 10">
            <a:extLst>
              <a:ext uri="{FF2B5EF4-FFF2-40B4-BE49-F238E27FC236}">
                <a16:creationId xmlns:a16="http://schemas.microsoft.com/office/drawing/2014/main" id="{D5857486-21BC-D17D-6F8C-4B138D03FAB4}"/>
              </a:ext>
            </a:extLst>
          </p:cNvPr>
          <p:cNvSpPr txBox="1"/>
          <p:nvPr/>
        </p:nvSpPr>
        <p:spPr>
          <a:xfrm>
            <a:off x="4650259" y="4288854"/>
            <a:ext cx="1824681" cy="464871"/>
          </a:xfrm>
          <a:prstGeom prst="rect">
            <a:avLst/>
          </a:prstGeom>
          <a:noFill/>
        </p:spPr>
        <p:txBody>
          <a:bodyPr wrap="square">
            <a:spAutoFit/>
          </a:bodyPr>
          <a:lstStyle/>
          <a:p>
            <a:pPr algn="ctr">
              <a:lnSpc>
                <a:spcPct val="150000"/>
              </a:lnSpc>
            </a:pPr>
            <a:r>
              <a:rPr lang="en-US" dirty="0">
                <a:solidFill>
                  <a:schemeClr val="bg1"/>
                </a:solidFill>
              </a:rPr>
              <a:t>disillusionment</a:t>
            </a:r>
          </a:p>
        </p:txBody>
      </p:sp>
      <p:sp>
        <p:nvSpPr>
          <p:cNvPr id="12" name="TextBox 11">
            <a:extLst>
              <a:ext uri="{FF2B5EF4-FFF2-40B4-BE49-F238E27FC236}">
                <a16:creationId xmlns:a16="http://schemas.microsoft.com/office/drawing/2014/main" id="{D1781AF8-A495-4435-7A94-A018A468A7E8}"/>
              </a:ext>
            </a:extLst>
          </p:cNvPr>
          <p:cNvSpPr txBox="1"/>
          <p:nvPr/>
        </p:nvSpPr>
        <p:spPr>
          <a:xfrm>
            <a:off x="6207889" y="3751417"/>
            <a:ext cx="1824681" cy="464871"/>
          </a:xfrm>
          <a:prstGeom prst="rect">
            <a:avLst/>
          </a:prstGeom>
          <a:noFill/>
        </p:spPr>
        <p:txBody>
          <a:bodyPr wrap="square">
            <a:spAutoFit/>
          </a:bodyPr>
          <a:lstStyle/>
          <a:p>
            <a:pPr algn="ctr">
              <a:lnSpc>
                <a:spcPct val="150000"/>
              </a:lnSpc>
            </a:pPr>
            <a:r>
              <a:rPr lang="en-US" dirty="0">
                <a:solidFill>
                  <a:schemeClr val="bg1"/>
                </a:solidFill>
              </a:rPr>
              <a:t>rejuvenation</a:t>
            </a:r>
          </a:p>
        </p:txBody>
      </p:sp>
      <p:sp>
        <p:nvSpPr>
          <p:cNvPr id="13" name="TextBox 12">
            <a:extLst>
              <a:ext uri="{FF2B5EF4-FFF2-40B4-BE49-F238E27FC236}">
                <a16:creationId xmlns:a16="http://schemas.microsoft.com/office/drawing/2014/main" id="{A1D0434E-E63B-6214-CA24-A9E3BC40BE09}"/>
              </a:ext>
            </a:extLst>
          </p:cNvPr>
          <p:cNvSpPr txBox="1"/>
          <p:nvPr/>
        </p:nvSpPr>
        <p:spPr>
          <a:xfrm>
            <a:off x="7120229" y="2996595"/>
            <a:ext cx="1824681" cy="464871"/>
          </a:xfrm>
          <a:prstGeom prst="rect">
            <a:avLst/>
          </a:prstGeom>
          <a:noFill/>
        </p:spPr>
        <p:txBody>
          <a:bodyPr wrap="square">
            <a:spAutoFit/>
          </a:bodyPr>
          <a:lstStyle/>
          <a:p>
            <a:pPr algn="ctr">
              <a:lnSpc>
                <a:spcPct val="150000"/>
              </a:lnSpc>
            </a:pPr>
            <a:r>
              <a:rPr lang="en-US" dirty="0">
                <a:solidFill>
                  <a:schemeClr val="bg1"/>
                </a:solidFill>
              </a:rPr>
              <a:t>reflection</a:t>
            </a:r>
          </a:p>
        </p:txBody>
      </p:sp>
      <p:sp>
        <p:nvSpPr>
          <p:cNvPr id="5" name="TextBox 4">
            <a:extLst>
              <a:ext uri="{FF2B5EF4-FFF2-40B4-BE49-F238E27FC236}">
                <a16:creationId xmlns:a16="http://schemas.microsoft.com/office/drawing/2014/main" id="{AC594410-1F5F-2411-B124-031726884658}"/>
              </a:ext>
            </a:extLst>
          </p:cNvPr>
          <p:cNvSpPr txBox="1"/>
          <p:nvPr/>
        </p:nvSpPr>
        <p:spPr>
          <a:xfrm>
            <a:off x="8410834" y="2392084"/>
            <a:ext cx="1411760" cy="464871"/>
          </a:xfrm>
          <a:prstGeom prst="rect">
            <a:avLst/>
          </a:prstGeom>
          <a:noFill/>
        </p:spPr>
        <p:txBody>
          <a:bodyPr wrap="square">
            <a:spAutoFit/>
          </a:bodyPr>
          <a:lstStyle/>
          <a:p>
            <a:pPr algn="ctr">
              <a:lnSpc>
                <a:spcPct val="150000"/>
              </a:lnSpc>
            </a:pPr>
            <a:r>
              <a:rPr lang="en-US" dirty="0">
                <a:solidFill>
                  <a:schemeClr val="bg1"/>
                </a:solidFill>
              </a:rPr>
              <a:t>anticipation</a:t>
            </a:r>
          </a:p>
        </p:txBody>
      </p:sp>
      <p:sp>
        <p:nvSpPr>
          <p:cNvPr id="8" name="TextBox 7">
            <a:extLst>
              <a:ext uri="{FF2B5EF4-FFF2-40B4-BE49-F238E27FC236}">
                <a16:creationId xmlns:a16="http://schemas.microsoft.com/office/drawing/2014/main" id="{8863CF72-A19D-552F-3B12-300673354FF5}"/>
              </a:ext>
            </a:extLst>
          </p:cNvPr>
          <p:cNvSpPr txBox="1"/>
          <p:nvPr/>
        </p:nvSpPr>
        <p:spPr>
          <a:xfrm>
            <a:off x="4417541" y="1884970"/>
            <a:ext cx="3194221" cy="369332"/>
          </a:xfrm>
          <a:prstGeom prst="rect">
            <a:avLst/>
          </a:prstGeom>
          <a:noFill/>
        </p:spPr>
        <p:txBody>
          <a:bodyPr wrap="square">
            <a:spAutoFit/>
          </a:bodyPr>
          <a:lstStyle/>
          <a:p>
            <a:pPr algn="ctr"/>
            <a:r>
              <a:rPr lang="en-US" altLang="en-US" dirty="0">
                <a:solidFill>
                  <a:schemeClr val="bg1"/>
                </a:solidFill>
              </a:rPr>
              <a:t>from Ellen Moir’s work at UCSC</a:t>
            </a:r>
            <a:endParaRPr lang="en-US" dirty="0">
              <a:solidFill>
                <a:schemeClr val="bg1"/>
              </a:solidFill>
            </a:endParaRPr>
          </a:p>
        </p:txBody>
      </p:sp>
      <p:sp>
        <p:nvSpPr>
          <p:cNvPr id="3" name="TextBox 2">
            <a:extLst>
              <a:ext uri="{FF2B5EF4-FFF2-40B4-BE49-F238E27FC236}">
                <a16:creationId xmlns:a16="http://schemas.microsoft.com/office/drawing/2014/main" id="{2821D4A5-5A3E-625E-137C-4F178AA7E4D3}"/>
              </a:ext>
            </a:extLst>
          </p:cNvPr>
          <p:cNvSpPr txBox="1"/>
          <p:nvPr/>
        </p:nvSpPr>
        <p:spPr>
          <a:xfrm>
            <a:off x="3915008" y="6119177"/>
            <a:ext cx="52017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chemeClr val="accent1">
                    <a:lumMod val="40000"/>
                    <a:lumOff val="60000"/>
                  </a:schemeClr>
                </a:solidFill>
                <a:effectLst/>
                <a:uLnTx/>
                <a:uFillTx/>
                <a:latin typeface="Calibri Light"/>
                <a:ea typeface="+mn-ea"/>
                <a:cs typeface="Calibri Light"/>
              </a:rPr>
              <a:t>Mentoring &amp; Coaching Notebook </a:t>
            </a:r>
            <a:r>
              <a:rPr kumimoji="0" lang="en-US" sz="2000" b="1" i="0" u="none" strike="noStrike" kern="1200" cap="none" spc="0" normalizeH="0" baseline="0" noProof="0" dirty="0">
                <a:ln>
                  <a:noFill/>
                </a:ln>
                <a:solidFill>
                  <a:schemeClr val="accent1">
                    <a:lumMod val="40000"/>
                    <a:lumOff val="60000"/>
                  </a:schemeClr>
                </a:solidFill>
                <a:effectLst/>
                <a:uLnTx/>
                <a:uFillTx/>
                <a:latin typeface="Calibri Light"/>
                <a:ea typeface="+mn-ea"/>
                <a:cs typeface="Calibri Light"/>
              </a:rPr>
              <a:t>page 53</a:t>
            </a:r>
          </a:p>
        </p:txBody>
      </p:sp>
      <p:sp>
        <p:nvSpPr>
          <p:cNvPr id="6" name="Title 1">
            <a:extLst>
              <a:ext uri="{FF2B5EF4-FFF2-40B4-BE49-F238E27FC236}">
                <a16:creationId xmlns:a16="http://schemas.microsoft.com/office/drawing/2014/main" id="{7E5B05F6-662D-2F18-8EAD-50578C69C0BE}"/>
              </a:ext>
            </a:extLst>
          </p:cNvPr>
          <p:cNvSpPr txBox="1">
            <a:spLocks/>
          </p:cNvSpPr>
          <p:nvPr/>
        </p:nvSpPr>
        <p:spPr>
          <a:xfrm>
            <a:off x="0" y="-264695"/>
            <a:ext cx="12192000" cy="1325563"/>
          </a:xfrm>
          <a:prstGeom prst="rect">
            <a:avLst/>
          </a:prstGeom>
        </p:spPr>
        <p:txBody>
          <a:bodyPr anchor="b"/>
          <a:lstStyle>
            <a:lvl1pPr algn="ctr" defTabSz="914400" rtl="0" eaLnBrk="1" latinLnBrk="0" hangingPunct="1">
              <a:lnSpc>
                <a:spcPct val="90000"/>
              </a:lnSpc>
              <a:spcBef>
                <a:spcPct val="0"/>
              </a:spcBef>
              <a:buNone/>
              <a:defRPr sz="6000" kern="1200">
                <a:solidFill>
                  <a:schemeClr val="bg1"/>
                </a:solidFill>
                <a:latin typeface="Century Gothic" panose="020B0502020202020204" pitchFamily="34" charset="0"/>
                <a:ea typeface="+mj-ea"/>
                <a:cs typeface="+mj-cs"/>
              </a:defRPr>
            </a:lvl1pPr>
          </a:lstStyle>
          <a:p>
            <a:r>
              <a:rPr lang="en-US" sz="4000" dirty="0">
                <a:solidFill>
                  <a:srgbClr val="92D050"/>
                </a:solidFill>
              </a:rPr>
              <a:t>how do new teacher feel throughout the year?</a:t>
            </a:r>
          </a:p>
        </p:txBody>
      </p:sp>
      <p:sp>
        <p:nvSpPr>
          <p:cNvPr id="7" name="Rectangle 6">
            <a:extLst>
              <a:ext uri="{FF2B5EF4-FFF2-40B4-BE49-F238E27FC236}">
                <a16:creationId xmlns:a16="http://schemas.microsoft.com/office/drawing/2014/main" id="{2622D4E4-DEE3-54CA-4921-E49426A02054}"/>
              </a:ext>
            </a:extLst>
          </p:cNvPr>
          <p:cNvSpPr/>
          <p:nvPr/>
        </p:nvSpPr>
        <p:spPr>
          <a:xfrm>
            <a:off x="2138748" y="5336380"/>
            <a:ext cx="7977816" cy="390803"/>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05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cord player with a needle on the record&#10;&#10;Description automatically generated">
            <a:extLst>
              <a:ext uri="{FF2B5EF4-FFF2-40B4-BE49-F238E27FC236}">
                <a16:creationId xmlns:a16="http://schemas.microsoft.com/office/drawing/2014/main" id="{4617B58B-370D-D445-B8A3-92A5E5AB93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45065A9-E56E-3B2C-7EB6-7B8F9FA4D48C}"/>
              </a:ext>
            </a:extLst>
          </p:cNvPr>
          <p:cNvSpPr txBox="1"/>
          <p:nvPr/>
        </p:nvSpPr>
        <p:spPr>
          <a:xfrm>
            <a:off x="94487" y="1128231"/>
            <a:ext cx="4571578" cy="1668341"/>
          </a:xfrm>
          <a:prstGeom prst="rect">
            <a:avLst/>
          </a:prstGeom>
        </p:spPr>
        <p:txBody>
          <a:bodyPr vert="horz" lIns="91440" tIns="45720" rIns="91440" bIns="45720" rtlCol="0">
            <a:noAutofit/>
          </a:bodyPr>
          <a:lstStyle/>
          <a:p>
            <a:pPr marL="457200" marR="0" lvl="0" indent="-342900">
              <a:lnSpc>
                <a:spcPct val="90000"/>
              </a:lnSpc>
              <a:spcBef>
                <a:spcPts val="0"/>
              </a:spcBef>
              <a:spcAft>
                <a:spcPts val="600"/>
              </a:spcAft>
              <a:buFont typeface="Arial" panose="020B0604020202020204" pitchFamily="34" charset="0"/>
              <a:buChar char="•"/>
            </a:pPr>
            <a:r>
              <a:rPr lang="en-US" sz="2400" dirty="0">
                <a:effectLst/>
              </a:rPr>
              <a:t>revisit</a:t>
            </a:r>
          </a:p>
          <a:p>
            <a:pPr marL="457200" marR="0" lvl="0" indent="-342900">
              <a:lnSpc>
                <a:spcPct val="90000"/>
              </a:lnSpc>
              <a:spcBef>
                <a:spcPts val="0"/>
              </a:spcBef>
              <a:spcAft>
                <a:spcPts val="600"/>
              </a:spcAft>
              <a:buFont typeface="Arial" panose="020B0604020202020204" pitchFamily="34" charset="0"/>
              <a:buChar char="•"/>
            </a:pPr>
            <a:r>
              <a:rPr lang="en-US" sz="2400" dirty="0">
                <a:effectLst/>
              </a:rPr>
              <a:t>prioritize</a:t>
            </a:r>
          </a:p>
          <a:p>
            <a:pPr marL="457200" marR="0" lvl="0" indent="-342900">
              <a:lnSpc>
                <a:spcPct val="90000"/>
              </a:lnSpc>
              <a:spcBef>
                <a:spcPts val="0"/>
              </a:spcBef>
              <a:spcAft>
                <a:spcPts val="600"/>
              </a:spcAft>
              <a:buFont typeface="Arial" panose="020B0604020202020204" pitchFamily="34" charset="0"/>
              <a:buChar char="•"/>
            </a:pPr>
            <a:r>
              <a:rPr lang="en-US" sz="2400" dirty="0">
                <a:effectLst/>
              </a:rPr>
              <a:t>simplify</a:t>
            </a:r>
          </a:p>
          <a:p>
            <a:pPr marL="457200" marR="0" lvl="0" indent="-342900">
              <a:lnSpc>
                <a:spcPct val="90000"/>
              </a:lnSpc>
              <a:spcBef>
                <a:spcPts val="0"/>
              </a:spcBef>
              <a:spcAft>
                <a:spcPts val="600"/>
              </a:spcAft>
              <a:buFont typeface="Arial" panose="020B0604020202020204" pitchFamily="34" charset="0"/>
              <a:buChar char="•"/>
            </a:pPr>
            <a:r>
              <a:rPr lang="en-US" sz="2400" dirty="0">
                <a:effectLst/>
              </a:rPr>
              <a:t>focus</a:t>
            </a:r>
          </a:p>
        </p:txBody>
      </p:sp>
      <p:sp>
        <p:nvSpPr>
          <p:cNvPr id="16" name="Rectangle 15">
            <a:extLst>
              <a:ext uri="{FF2B5EF4-FFF2-40B4-BE49-F238E27FC236}">
                <a16:creationId xmlns:a16="http://schemas.microsoft.com/office/drawing/2014/main" id="{50B98114-4489-799D-BB97-9F662C062102}"/>
              </a:ext>
            </a:extLst>
          </p:cNvPr>
          <p:cNvSpPr/>
          <p:nvPr/>
        </p:nvSpPr>
        <p:spPr>
          <a:xfrm>
            <a:off x="501458" y="4904926"/>
            <a:ext cx="3319149" cy="701731"/>
          </a:xfrm>
          <a:prstGeom prst="rect">
            <a:avLst/>
          </a:prstGeom>
        </p:spPr>
        <p:txBody>
          <a:bodyPr wrap="square">
            <a:spAutoFit/>
          </a:bodyPr>
          <a:lstStyle/>
          <a:p>
            <a:pPr marR="0" lvl="0" algn="ctr" defTabSz="457200" rtl="0" eaLnBrk="1" fontAlgn="auto" latinLnBrk="0" hangingPunct="1">
              <a:lnSpc>
                <a:spcPct val="90000"/>
              </a:lnSpc>
              <a:spcBef>
                <a:spcPts val="0"/>
              </a:spcBef>
              <a:spcAft>
                <a:spcPts val="0"/>
              </a:spcAft>
              <a:buClrTx/>
              <a:buSzTx/>
              <a:tabLst/>
              <a:defRPr/>
            </a:pPr>
            <a:r>
              <a:rPr kumimoji="0" lang="en-US" altLang="en-US" sz="4400" b="0" i="0" u="none" strike="noStrike" kern="1200" cap="none" spc="0" normalizeH="0" baseline="0" noProof="0" dirty="0">
                <a:ln>
                  <a:noFill/>
                </a:ln>
                <a:solidFill>
                  <a:srgbClr val="00B0F0"/>
                </a:solidFill>
                <a:effectLst/>
                <a:uLnTx/>
                <a:uFillTx/>
                <a:latin typeface="Century Gothic" panose="020B0502020202020204" pitchFamily="34" charset="0"/>
                <a:ea typeface="Calibri" charset="0"/>
                <a:cs typeface="Calibri" charset="0"/>
              </a:rPr>
              <a:t>mentors</a:t>
            </a:r>
          </a:p>
        </p:txBody>
      </p:sp>
      <p:sp>
        <p:nvSpPr>
          <p:cNvPr id="17" name="Rectangle 16">
            <a:extLst>
              <a:ext uri="{FF2B5EF4-FFF2-40B4-BE49-F238E27FC236}">
                <a16:creationId xmlns:a16="http://schemas.microsoft.com/office/drawing/2014/main" id="{77197CC0-2A7E-ED5B-EB69-BAD2F0C657E2}"/>
              </a:ext>
            </a:extLst>
          </p:cNvPr>
          <p:cNvSpPr/>
          <p:nvPr/>
        </p:nvSpPr>
        <p:spPr>
          <a:xfrm>
            <a:off x="501458" y="4061427"/>
            <a:ext cx="3319149" cy="701731"/>
          </a:xfrm>
          <a:prstGeom prst="rect">
            <a:avLst/>
          </a:prstGeom>
        </p:spPr>
        <p:txBody>
          <a:bodyPr wrap="square">
            <a:spAutoFit/>
          </a:bodyPr>
          <a:lstStyle/>
          <a:p>
            <a:pPr marR="0" lvl="0" algn="ctr" defTabSz="457200" rtl="0" eaLnBrk="1" fontAlgn="auto" latinLnBrk="0" hangingPunct="1">
              <a:lnSpc>
                <a:spcPct val="90000"/>
              </a:lnSpc>
              <a:spcBef>
                <a:spcPts val="0"/>
              </a:spcBef>
              <a:spcAft>
                <a:spcPts val="0"/>
              </a:spcAft>
              <a:buClrTx/>
              <a:buSzTx/>
              <a:tabLst/>
              <a:defRPr/>
            </a:pPr>
            <a:r>
              <a:rPr lang="en-US" altLang="en-US" sz="4400" dirty="0">
                <a:solidFill>
                  <a:schemeClr val="accent6"/>
                </a:solidFill>
                <a:latin typeface="Century Gothic" panose="020B0502020202020204" pitchFamily="34" charset="0"/>
                <a:ea typeface="Calibri" charset="0"/>
                <a:cs typeface="Calibri" charset="0"/>
              </a:rPr>
              <a:t>leaders</a:t>
            </a:r>
            <a:endParaRPr kumimoji="0" lang="en-US" altLang="en-US" sz="4400" b="0" i="0" u="none" strike="noStrike" kern="1200" cap="none" spc="0" normalizeH="0" baseline="0" noProof="0" dirty="0">
              <a:ln>
                <a:noFill/>
              </a:ln>
              <a:solidFill>
                <a:srgbClr val="002060"/>
              </a:solidFill>
              <a:effectLst/>
              <a:uLnTx/>
              <a:uFillTx/>
              <a:latin typeface="Century Gothic" panose="020B0502020202020204" pitchFamily="34" charset="0"/>
              <a:ea typeface="Calibri" charset="0"/>
              <a:cs typeface="Calibri" charset="0"/>
            </a:endParaRPr>
          </a:p>
        </p:txBody>
      </p:sp>
      <p:sp>
        <p:nvSpPr>
          <p:cNvPr id="18" name="Rectangle 17">
            <a:extLst>
              <a:ext uri="{FF2B5EF4-FFF2-40B4-BE49-F238E27FC236}">
                <a16:creationId xmlns:a16="http://schemas.microsoft.com/office/drawing/2014/main" id="{1118205E-72FA-0F3E-C2AD-7C2CAD6ED4A6}"/>
              </a:ext>
            </a:extLst>
          </p:cNvPr>
          <p:cNvSpPr/>
          <p:nvPr/>
        </p:nvSpPr>
        <p:spPr>
          <a:xfrm>
            <a:off x="94487" y="5738758"/>
            <a:ext cx="4133089" cy="701731"/>
          </a:xfrm>
          <a:prstGeom prst="rect">
            <a:avLst/>
          </a:prstGeom>
        </p:spPr>
        <p:txBody>
          <a:bodyPr wrap="square">
            <a:spAutoFit/>
          </a:bodyPr>
          <a:lstStyle/>
          <a:p>
            <a:pPr marR="0" lvl="0" algn="ctr" defTabSz="457200" rtl="0" eaLnBrk="1" fontAlgn="auto" latinLnBrk="0" hangingPunct="1">
              <a:lnSpc>
                <a:spcPct val="90000"/>
              </a:lnSpc>
              <a:spcBef>
                <a:spcPts val="0"/>
              </a:spcBef>
              <a:spcAft>
                <a:spcPts val="0"/>
              </a:spcAft>
              <a:buClrTx/>
              <a:buSzTx/>
              <a:tabLst/>
              <a:defRPr/>
            </a:pPr>
            <a:r>
              <a:rPr kumimoji="0" lang="en-US" altLang="en-US" sz="4400" b="0" i="0" u="none" strike="noStrike" kern="1200" cap="none" spc="0" normalizeH="0" baseline="0" noProof="0" dirty="0">
                <a:ln>
                  <a:noFill/>
                </a:ln>
                <a:solidFill>
                  <a:srgbClr val="ED7D31"/>
                </a:solidFill>
                <a:effectLst/>
                <a:uLnTx/>
                <a:uFillTx/>
                <a:latin typeface="Century Gothic" panose="020B0502020202020204" pitchFamily="34" charset="0"/>
                <a:ea typeface="Calibri" charset="0"/>
                <a:cs typeface="Calibri" charset="0"/>
              </a:rPr>
              <a:t>new teachers</a:t>
            </a:r>
          </a:p>
        </p:txBody>
      </p:sp>
      <p:sp>
        <p:nvSpPr>
          <p:cNvPr id="22" name="Callout: Left Arrow 21">
            <a:extLst>
              <a:ext uri="{FF2B5EF4-FFF2-40B4-BE49-F238E27FC236}">
                <a16:creationId xmlns:a16="http://schemas.microsoft.com/office/drawing/2014/main" id="{68C0F351-64F6-9D89-44B3-1944D13CFCF0}"/>
              </a:ext>
            </a:extLst>
          </p:cNvPr>
          <p:cNvSpPr/>
          <p:nvPr/>
        </p:nvSpPr>
        <p:spPr>
          <a:xfrm>
            <a:off x="1844971" y="1143850"/>
            <a:ext cx="1553543" cy="1599507"/>
          </a:xfrm>
          <a:prstGeom prst="leftArrowCallou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F64FBB2-F6B2-9C23-2BCF-1E64F377901B}"/>
              </a:ext>
            </a:extLst>
          </p:cNvPr>
          <p:cNvSpPr txBox="1"/>
          <p:nvPr/>
        </p:nvSpPr>
        <p:spPr>
          <a:xfrm rot="5400000">
            <a:off x="2106580" y="1699704"/>
            <a:ext cx="1553543" cy="523220"/>
          </a:xfrm>
          <a:prstGeom prst="rect">
            <a:avLst/>
          </a:prstGeom>
          <a:noFill/>
        </p:spPr>
        <p:txBody>
          <a:bodyPr wrap="square">
            <a:spAutoFit/>
          </a:bodyPr>
          <a:lstStyle/>
          <a:p>
            <a:pPr algn="ctr"/>
            <a:r>
              <a:rPr lang="en-US" sz="2800" b="1" dirty="0">
                <a:solidFill>
                  <a:schemeClr val="bg1"/>
                </a:solidFill>
                <a:effectLst/>
                <a:latin typeface="Century Gothic" panose="020B0502020202020204" pitchFamily="34" charset="0"/>
              </a:rPr>
              <a:t>routines</a:t>
            </a:r>
            <a:endParaRPr lang="en-US" sz="2800" b="1"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362516B0-CC3F-7524-E725-1CDF1C91AB79}"/>
              </a:ext>
            </a:extLst>
          </p:cNvPr>
          <p:cNvSpPr/>
          <p:nvPr/>
        </p:nvSpPr>
        <p:spPr>
          <a:xfrm>
            <a:off x="94486" y="241635"/>
            <a:ext cx="6001513" cy="584571"/>
          </a:xfrm>
          <a:prstGeom prst="rect">
            <a:avLst/>
          </a:prstGeom>
        </p:spPr>
        <p:txBody>
          <a:bodyPr vert="horz" lIns="91440" tIns="45720" rIns="91440" bIns="45720" rtlCol="0">
            <a:noAutofit/>
          </a:bodyPr>
          <a:lstStyle/>
          <a:p>
            <a:pPr marR="0" lvl="0" algn="l" defTabSz="457200" rtl="0" eaLnBrk="1" fontAlgn="auto" latinLnBrk="0" hangingPunct="1">
              <a:lnSpc>
                <a:spcPct val="90000"/>
              </a:lnSpc>
              <a:spcBef>
                <a:spcPts val="0"/>
              </a:spcBef>
              <a:spcAft>
                <a:spcPts val="0"/>
              </a:spcAft>
              <a:buClrTx/>
              <a:buSzTx/>
              <a:tabLst/>
              <a:defRPr/>
            </a:pPr>
            <a:r>
              <a:rPr kumimoji="0" lang="en-US" altLang="en-US" sz="4400" b="0" i="0" u="none" strike="noStrike" kern="1200" cap="none" spc="0" normalizeH="0" baseline="0" noProof="0" dirty="0">
                <a:ln>
                  <a:noFill/>
                </a:ln>
                <a:solidFill>
                  <a:schemeClr val="accent6"/>
                </a:solidFill>
                <a:effectLst/>
                <a:uLnTx/>
                <a:uFillTx/>
                <a:latin typeface="Century Gothic" panose="020B0502020202020204" pitchFamily="34" charset="0"/>
                <a:ea typeface="Calibri" charset="0"/>
                <a:cs typeface="Calibri" charset="0"/>
              </a:rPr>
              <a:t>getting in the groove</a:t>
            </a:r>
            <a:endParaRPr kumimoji="0" lang="en-US" altLang="en-US" sz="4400" b="0" i="0" u="none" strike="noStrike" cap="none" spc="0" normalizeH="0" baseline="0" noProof="0" dirty="0">
              <a:ln>
                <a:noFill/>
              </a:ln>
              <a:effectLst/>
              <a:uLnTx/>
              <a:uFillTx/>
              <a:latin typeface="Century Gothic" panose="020B0502020202020204" pitchFamily="34" charset="0"/>
            </a:endParaRPr>
          </a:p>
        </p:txBody>
      </p:sp>
    </p:spTree>
    <p:extLst>
      <p:ext uri="{BB962C8B-B14F-4D97-AF65-F5344CB8AC3E}">
        <p14:creationId xmlns:p14="http://schemas.microsoft.com/office/powerpoint/2010/main" val="51625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2" grpId="0" animBg="1"/>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tack of wooden blocks with words carved on them&#10;&#10;Description automatically generated">
            <a:extLst>
              <a:ext uri="{FF2B5EF4-FFF2-40B4-BE49-F238E27FC236}">
                <a16:creationId xmlns:a16="http://schemas.microsoft.com/office/drawing/2014/main" id="{DFB2894B-6569-E2EE-CAA4-D93F2D3E6C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07" t="9091" r="9103" b="-2"/>
          <a:stretch/>
        </p:blipFill>
        <p:spPr>
          <a:xfrm>
            <a:off x="0" y="0"/>
            <a:ext cx="8668492" cy="6857990"/>
          </a:xfrm>
          <a:prstGeom prst="rect">
            <a:avLst/>
          </a:prstGeom>
        </p:spPr>
      </p:pic>
      <p:sp>
        <p:nvSpPr>
          <p:cNvPr id="11" name="Rectangle 10">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31CF876-9BE3-4176-5804-51453CF6C659}"/>
              </a:ext>
            </a:extLst>
          </p:cNvPr>
          <p:cNvSpPr txBox="1"/>
          <p:nvPr/>
        </p:nvSpPr>
        <p:spPr>
          <a:xfrm>
            <a:off x="7653130" y="1579677"/>
            <a:ext cx="4250936" cy="767038"/>
          </a:xfrm>
          <a:prstGeom prst="rect">
            <a:avLst/>
          </a:prstGeom>
        </p:spPr>
        <p:txBody>
          <a:bodyPr vert="horz" lIns="91440" tIns="45720" rIns="91440" bIns="45720" rtlCol="0" anchor="b">
            <a:noAutofit/>
          </a:bodyPr>
          <a:lstStyle/>
          <a:p>
            <a:pPr marL="342900" marR="0" lvl="0" indent="-342900" fontAlgn="auto">
              <a:lnSpc>
                <a:spcPct val="90000"/>
              </a:lnSpc>
              <a:spcBef>
                <a:spcPct val="0"/>
              </a:spcBef>
              <a:spcAft>
                <a:spcPts val="600"/>
              </a:spcAft>
              <a:buClrTx/>
              <a:buSzTx/>
              <a:tabLst/>
              <a:defRPr/>
            </a:pPr>
            <a:r>
              <a:rPr kumimoji="0" lang="en-US" altLang="en-US" sz="4400" b="0" i="0" u="none" strike="noStrike" cap="none" spc="0" normalizeH="0" baseline="0" noProof="0" dirty="0">
                <a:ln>
                  <a:noFill/>
                </a:ln>
                <a:solidFill>
                  <a:srgbClr val="0063C2"/>
                </a:solidFill>
                <a:effectLst/>
                <a:uLnTx/>
                <a:uFillTx/>
                <a:latin typeface="Century Gothic" panose="020B0502020202020204" pitchFamily="34" charset="0"/>
                <a:ea typeface="+mj-ea"/>
                <a:cs typeface="+mj-cs"/>
              </a:rPr>
              <a:t>taking care of</a:t>
            </a:r>
            <a:endParaRPr lang="en-US" altLang="en-US" sz="4400" dirty="0">
              <a:solidFill>
                <a:srgbClr val="0063C2"/>
              </a:solidFill>
              <a:latin typeface="Century Gothic" panose="020B0502020202020204" pitchFamily="34" charset="0"/>
              <a:ea typeface="+mj-ea"/>
              <a:cs typeface="+mj-cs"/>
            </a:endParaRPr>
          </a:p>
          <a:p>
            <a:pPr marL="342900" marR="0" lvl="0" indent="-342900" fontAlgn="auto">
              <a:lnSpc>
                <a:spcPct val="90000"/>
              </a:lnSpc>
              <a:spcBef>
                <a:spcPct val="0"/>
              </a:spcBef>
              <a:spcAft>
                <a:spcPts val="600"/>
              </a:spcAft>
              <a:buClrTx/>
              <a:buSzTx/>
              <a:tabLst/>
              <a:defRPr/>
            </a:pPr>
            <a:r>
              <a:rPr kumimoji="0" lang="en-US" altLang="en-US" sz="4400" b="0" i="0" u="none" strike="noStrike" cap="none" spc="0" normalizeH="0" baseline="0" noProof="0" dirty="0">
                <a:ln>
                  <a:noFill/>
                </a:ln>
                <a:solidFill>
                  <a:srgbClr val="0063C2"/>
                </a:solidFill>
                <a:effectLst/>
                <a:uLnTx/>
                <a:uFillTx/>
                <a:latin typeface="Century Gothic" panose="020B0502020202020204" pitchFamily="34" charset="0"/>
                <a:ea typeface="+mj-ea"/>
                <a:cs typeface="+mj-cs"/>
              </a:rPr>
              <a:t>business</a:t>
            </a:r>
          </a:p>
        </p:txBody>
      </p:sp>
      <p:sp>
        <p:nvSpPr>
          <p:cNvPr id="6" name="TextBox 5">
            <a:extLst>
              <a:ext uri="{FF2B5EF4-FFF2-40B4-BE49-F238E27FC236}">
                <a16:creationId xmlns:a16="http://schemas.microsoft.com/office/drawing/2014/main" id="{D253FE6D-EA37-6216-B0EF-6E9651C93D52}"/>
              </a:ext>
            </a:extLst>
          </p:cNvPr>
          <p:cNvSpPr txBox="1"/>
          <p:nvPr/>
        </p:nvSpPr>
        <p:spPr>
          <a:xfrm>
            <a:off x="7796837" y="2701541"/>
            <a:ext cx="3040021" cy="1569660"/>
          </a:xfrm>
          <a:prstGeom prst="rect">
            <a:avLst/>
          </a:prstGeom>
          <a:noFill/>
        </p:spPr>
        <p:txBody>
          <a:bodyPr wrap="square">
            <a:spAutoFit/>
          </a:bodyPr>
          <a:lstStyle/>
          <a:p>
            <a:pPr marL="342900" marR="0" lvl="0" indent="-342900">
              <a:spcBef>
                <a:spcPts val="0"/>
              </a:spcBef>
              <a:spcAft>
                <a:spcPts val="0"/>
              </a:spcAft>
              <a:buFont typeface="Arial" panose="020B0604020202020204" pitchFamily="34" charset="0"/>
              <a:buChar char="•"/>
            </a:pPr>
            <a:r>
              <a:rPr lang="en-US" sz="2400" kern="100" dirty="0">
                <a:effectLst/>
                <a:ea typeface="Calibri" panose="020F0502020204030204" pitchFamily="34" charset="0"/>
                <a:cs typeface="Times New Roman" panose="02020603050405020304" pitchFamily="18" charset="0"/>
              </a:rPr>
              <a:t>how will we use our funding resources to maximize student learning?</a:t>
            </a:r>
          </a:p>
        </p:txBody>
      </p:sp>
      <p:sp>
        <p:nvSpPr>
          <p:cNvPr id="8" name="Rectangle 7">
            <a:extLst>
              <a:ext uri="{FF2B5EF4-FFF2-40B4-BE49-F238E27FC236}">
                <a16:creationId xmlns:a16="http://schemas.microsoft.com/office/drawing/2014/main" id="{960E6713-FB47-7E47-03EF-082648BA5A18}"/>
              </a:ext>
            </a:extLst>
          </p:cNvPr>
          <p:cNvSpPr/>
          <p:nvPr/>
        </p:nvSpPr>
        <p:spPr>
          <a:xfrm>
            <a:off x="7735108" y="625683"/>
            <a:ext cx="1508474" cy="29100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072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tack of wooden blocks with words carved on them&#10;&#10;Description automatically generated">
            <a:extLst>
              <a:ext uri="{FF2B5EF4-FFF2-40B4-BE49-F238E27FC236}">
                <a16:creationId xmlns:a16="http://schemas.microsoft.com/office/drawing/2014/main" id="{DFB2894B-6569-E2EE-CAA4-D93F2D3E6C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07" t="9091" r="9103" b="-2"/>
          <a:stretch/>
        </p:blipFill>
        <p:spPr>
          <a:xfrm>
            <a:off x="0" y="0"/>
            <a:ext cx="8668492" cy="6857990"/>
          </a:xfrm>
          <a:prstGeom prst="rect">
            <a:avLst/>
          </a:prstGeom>
        </p:spPr>
      </p:pic>
      <p:sp>
        <p:nvSpPr>
          <p:cNvPr id="11" name="Rectangle 10">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253FE6D-EA37-6216-B0EF-6E9651C93D52}"/>
              </a:ext>
            </a:extLst>
          </p:cNvPr>
          <p:cNvSpPr txBox="1"/>
          <p:nvPr/>
        </p:nvSpPr>
        <p:spPr>
          <a:xfrm>
            <a:off x="7653130" y="2653113"/>
            <a:ext cx="4018576" cy="1938992"/>
          </a:xfrm>
          <a:prstGeom prst="rect">
            <a:avLst/>
          </a:prstGeom>
          <a:noFill/>
        </p:spPr>
        <p:txBody>
          <a:bodyPr wrap="square">
            <a:spAutoFit/>
          </a:bodyPr>
          <a:lstStyle/>
          <a:p>
            <a:pPr marR="0" lvl="0">
              <a:spcBef>
                <a:spcPts val="0"/>
              </a:spcBef>
              <a:spcAft>
                <a:spcPts val="0"/>
              </a:spcAft>
            </a:pPr>
            <a:r>
              <a:rPr lang="en-US" sz="2400" kern="100" dirty="0">
                <a:effectLst/>
                <a:ea typeface="Calibri" panose="020F0502020204030204" pitchFamily="34" charset="0"/>
                <a:cs typeface="Times New Roman" panose="02020603050405020304" pitchFamily="18" charset="0"/>
              </a:rPr>
              <a:t>evaluate funding sources</a:t>
            </a:r>
          </a:p>
          <a:p>
            <a:pPr marR="0" lvl="0">
              <a:spcBef>
                <a:spcPts val="0"/>
              </a:spcBef>
              <a:spcAft>
                <a:spcPts val="0"/>
              </a:spcAft>
            </a:pPr>
            <a:endParaRPr lang="en-US" sz="2400" kern="100" dirty="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2400" kern="100" dirty="0">
                <a:effectLst/>
                <a:ea typeface="Calibri" panose="020F0502020204030204" pitchFamily="34" charset="0"/>
                <a:cs typeface="Times New Roman" panose="02020603050405020304" pitchFamily="18" charset="0"/>
              </a:rPr>
              <a:t>remaining ESSER III funds</a:t>
            </a:r>
            <a:endParaRPr lang="en-US" sz="2400" kern="100" dirty="0">
              <a:ea typeface="Calibri" panose="020F0502020204030204" pitchFamily="34" charset="0"/>
              <a:cs typeface="Times New Roman" panose="02020603050405020304" pitchFamily="18" charset="0"/>
            </a:endParaRPr>
          </a:p>
          <a:p>
            <a:pPr marR="0" lvl="0">
              <a:spcBef>
                <a:spcPts val="0"/>
              </a:spcBef>
              <a:spcAft>
                <a:spcPts val="0"/>
              </a:spcAft>
            </a:pPr>
            <a:endParaRPr lang="en-US" sz="2400" kern="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2400" kern="100" dirty="0">
                <a:effectLst/>
                <a:ea typeface="Calibri" panose="020F0502020204030204" pitchFamily="34" charset="0"/>
                <a:cs typeface="Times New Roman" panose="02020603050405020304" pitchFamily="18" charset="0"/>
              </a:rPr>
              <a:t>Title II</a:t>
            </a:r>
          </a:p>
        </p:txBody>
      </p:sp>
      <p:sp>
        <p:nvSpPr>
          <p:cNvPr id="7" name="TextBox 6">
            <a:extLst>
              <a:ext uri="{FF2B5EF4-FFF2-40B4-BE49-F238E27FC236}">
                <a16:creationId xmlns:a16="http://schemas.microsoft.com/office/drawing/2014/main" id="{91B6F3BB-9BEE-9E82-32FF-119F99A8D5AF}"/>
              </a:ext>
            </a:extLst>
          </p:cNvPr>
          <p:cNvSpPr txBox="1"/>
          <p:nvPr/>
        </p:nvSpPr>
        <p:spPr>
          <a:xfrm>
            <a:off x="7735108" y="5278323"/>
            <a:ext cx="4250936" cy="707886"/>
          </a:xfrm>
          <a:prstGeom prst="rect">
            <a:avLst/>
          </a:prstGeom>
          <a:noFill/>
        </p:spPr>
        <p:txBody>
          <a:bodyPr wrap="square" rtlCol="0">
            <a:spAutoFit/>
          </a:bodyPr>
          <a:lstStyle/>
          <a:p>
            <a:pPr algn="ctr"/>
            <a:r>
              <a:rPr lang="en-US" sz="4000" dirty="0">
                <a:solidFill>
                  <a:srgbClr val="0063C2"/>
                </a:solidFill>
                <a:latin typeface="Century Gothic" panose="020B0502020202020204" pitchFamily="34" charset="0"/>
              </a:rPr>
              <a:t>prioritize support</a:t>
            </a:r>
          </a:p>
        </p:txBody>
      </p:sp>
      <p:sp>
        <p:nvSpPr>
          <p:cNvPr id="2" name="TextBox 1">
            <a:extLst>
              <a:ext uri="{FF2B5EF4-FFF2-40B4-BE49-F238E27FC236}">
                <a16:creationId xmlns:a16="http://schemas.microsoft.com/office/drawing/2014/main" id="{02AC8103-FA77-F45E-8676-918F76EDD90D}"/>
              </a:ext>
            </a:extLst>
          </p:cNvPr>
          <p:cNvSpPr txBox="1"/>
          <p:nvPr/>
        </p:nvSpPr>
        <p:spPr>
          <a:xfrm>
            <a:off x="7653130" y="1579677"/>
            <a:ext cx="4250936" cy="767038"/>
          </a:xfrm>
          <a:prstGeom prst="rect">
            <a:avLst/>
          </a:prstGeom>
        </p:spPr>
        <p:txBody>
          <a:bodyPr vert="horz" lIns="91440" tIns="45720" rIns="91440" bIns="45720" rtlCol="0" anchor="b">
            <a:noAutofit/>
          </a:bodyPr>
          <a:lstStyle/>
          <a:p>
            <a:pPr marL="342900" marR="0" lvl="0" indent="-342900" fontAlgn="auto">
              <a:lnSpc>
                <a:spcPct val="90000"/>
              </a:lnSpc>
              <a:spcBef>
                <a:spcPct val="0"/>
              </a:spcBef>
              <a:spcAft>
                <a:spcPts val="600"/>
              </a:spcAft>
              <a:buClrTx/>
              <a:buSzTx/>
              <a:tabLst/>
              <a:defRPr/>
            </a:pPr>
            <a:r>
              <a:rPr kumimoji="0" lang="en-US" altLang="en-US" sz="4400" b="0" i="0" u="none" strike="noStrike" cap="none" spc="0" normalizeH="0" baseline="0" noProof="0" dirty="0">
                <a:ln>
                  <a:noFill/>
                </a:ln>
                <a:solidFill>
                  <a:srgbClr val="0063C2"/>
                </a:solidFill>
                <a:effectLst/>
                <a:uLnTx/>
                <a:uFillTx/>
                <a:latin typeface="Century Gothic" panose="020B0502020202020204" pitchFamily="34" charset="0"/>
                <a:ea typeface="+mj-ea"/>
                <a:cs typeface="+mj-cs"/>
              </a:rPr>
              <a:t>taking care of</a:t>
            </a:r>
            <a:endParaRPr lang="en-US" altLang="en-US" sz="4400" dirty="0">
              <a:solidFill>
                <a:srgbClr val="0063C2"/>
              </a:solidFill>
              <a:latin typeface="Century Gothic" panose="020B0502020202020204" pitchFamily="34" charset="0"/>
              <a:ea typeface="+mj-ea"/>
              <a:cs typeface="+mj-cs"/>
            </a:endParaRPr>
          </a:p>
          <a:p>
            <a:pPr marL="342900" marR="0" lvl="0" indent="-342900" fontAlgn="auto">
              <a:lnSpc>
                <a:spcPct val="90000"/>
              </a:lnSpc>
              <a:spcBef>
                <a:spcPct val="0"/>
              </a:spcBef>
              <a:spcAft>
                <a:spcPts val="600"/>
              </a:spcAft>
              <a:buClrTx/>
              <a:buSzTx/>
              <a:tabLst/>
              <a:defRPr/>
            </a:pPr>
            <a:r>
              <a:rPr kumimoji="0" lang="en-US" altLang="en-US" sz="4400" b="0" i="0" u="none" strike="noStrike" cap="none" spc="0" normalizeH="0" baseline="0" noProof="0" dirty="0">
                <a:ln>
                  <a:noFill/>
                </a:ln>
                <a:solidFill>
                  <a:srgbClr val="0063C2"/>
                </a:solidFill>
                <a:effectLst/>
                <a:uLnTx/>
                <a:uFillTx/>
                <a:latin typeface="Century Gothic" panose="020B0502020202020204" pitchFamily="34" charset="0"/>
                <a:ea typeface="+mj-ea"/>
                <a:cs typeface="+mj-cs"/>
              </a:rPr>
              <a:t>business</a:t>
            </a:r>
          </a:p>
        </p:txBody>
      </p:sp>
      <p:sp>
        <p:nvSpPr>
          <p:cNvPr id="3" name="Rectangle 2">
            <a:extLst>
              <a:ext uri="{FF2B5EF4-FFF2-40B4-BE49-F238E27FC236}">
                <a16:creationId xmlns:a16="http://schemas.microsoft.com/office/drawing/2014/main" id="{F5DDAD57-A0D3-9B8F-15B2-0019AA7A997C}"/>
              </a:ext>
            </a:extLst>
          </p:cNvPr>
          <p:cNvSpPr/>
          <p:nvPr/>
        </p:nvSpPr>
        <p:spPr>
          <a:xfrm>
            <a:off x="7735108" y="625683"/>
            <a:ext cx="1508474" cy="29100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538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C0156-DD47-0D82-E8AC-049F42E398D4}"/>
            </a:ext>
          </a:extLst>
        </p:cNvPr>
        <p:cNvGrpSpPr/>
        <p:nvPr/>
      </p:nvGrpSpPr>
      <p:grpSpPr>
        <a:xfrm>
          <a:off x="0" y="0"/>
          <a:ext cx="0" cy="0"/>
          <a:chOff x="0" y="0"/>
          <a:chExt cx="0" cy="0"/>
        </a:xfrm>
      </p:grpSpPr>
      <p:graphicFrame>
        <p:nvGraphicFramePr>
          <p:cNvPr id="2" name="Object 1024">
            <a:extLst>
              <a:ext uri="{FF2B5EF4-FFF2-40B4-BE49-F238E27FC236}">
                <a16:creationId xmlns:a16="http://schemas.microsoft.com/office/drawing/2014/main" id="{1B277055-62CC-3B93-F1A1-C774FD1EDB2C}"/>
              </a:ext>
            </a:extLst>
          </p:cNvPr>
          <p:cNvGraphicFramePr>
            <a:graphicFrameLocks noChangeAspect="1"/>
          </p:cNvGraphicFramePr>
          <p:nvPr/>
        </p:nvGraphicFramePr>
        <p:xfrm>
          <a:off x="2075436" y="1432943"/>
          <a:ext cx="7977816" cy="462501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a:extLst>
              <a:ext uri="{FF2B5EF4-FFF2-40B4-BE49-F238E27FC236}">
                <a16:creationId xmlns:a16="http://schemas.microsoft.com/office/drawing/2014/main" id="{7A913FFF-29FA-521B-0E8D-8D3F13C58774}"/>
              </a:ext>
            </a:extLst>
          </p:cNvPr>
          <p:cNvSpPr txBox="1">
            <a:spLocks/>
          </p:cNvSpPr>
          <p:nvPr/>
        </p:nvSpPr>
        <p:spPr>
          <a:xfrm>
            <a:off x="-81349" y="-106443"/>
            <a:ext cx="12192000" cy="1325563"/>
          </a:xfrm>
          <a:prstGeom prst="rect">
            <a:avLst/>
          </a:prstGeom>
        </p:spPr>
        <p:txBody>
          <a:bodyPr anchor="b"/>
          <a:lstStyle>
            <a:lvl1pPr algn="ctr" defTabSz="914400" rtl="0" eaLnBrk="1" latinLnBrk="0" hangingPunct="1">
              <a:lnSpc>
                <a:spcPct val="90000"/>
              </a:lnSpc>
              <a:spcBef>
                <a:spcPct val="0"/>
              </a:spcBef>
              <a:buNone/>
              <a:defRPr sz="6000" kern="1200">
                <a:solidFill>
                  <a:schemeClr val="bg1"/>
                </a:solidFill>
                <a:latin typeface="Century Gothic" panose="020B0502020202020204" pitchFamily="34" charset="0"/>
                <a:ea typeface="+mj-ea"/>
                <a:cs typeface="+mj-cs"/>
              </a:defRPr>
            </a:lvl1pPr>
          </a:lstStyle>
          <a:p>
            <a:r>
              <a:rPr lang="en-US" sz="3600" dirty="0">
                <a:solidFill>
                  <a:srgbClr val="92D050"/>
                </a:solidFill>
              </a:rPr>
              <a:t>how will you approach this time of year </a:t>
            </a:r>
            <a:r>
              <a:rPr lang="en-US" sz="3600" b="1" dirty="0">
                <a:solidFill>
                  <a:srgbClr val="92D050"/>
                </a:solidFill>
              </a:rPr>
              <a:t>now</a:t>
            </a:r>
            <a:r>
              <a:rPr lang="en-US" sz="3600" dirty="0">
                <a:solidFill>
                  <a:srgbClr val="92D050"/>
                </a:solidFill>
              </a:rPr>
              <a:t> that you have thought about the ideas we shared today?</a:t>
            </a:r>
          </a:p>
        </p:txBody>
      </p:sp>
      <p:sp>
        <p:nvSpPr>
          <p:cNvPr id="9" name="TextBox 8">
            <a:extLst>
              <a:ext uri="{FF2B5EF4-FFF2-40B4-BE49-F238E27FC236}">
                <a16:creationId xmlns:a16="http://schemas.microsoft.com/office/drawing/2014/main" id="{E7D8CD4F-C562-1C40-508E-46F8C0D68554}"/>
              </a:ext>
            </a:extLst>
          </p:cNvPr>
          <p:cNvSpPr txBox="1"/>
          <p:nvPr/>
        </p:nvSpPr>
        <p:spPr>
          <a:xfrm>
            <a:off x="2422953" y="1991181"/>
            <a:ext cx="1411760" cy="464871"/>
          </a:xfrm>
          <a:prstGeom prst="rect">
            <a:avLst/>
          </a:prstGeom>
          <a:noFill/>
        </p:spPr>
        <p:txBody>
          <a:bodyPr wrap="square">
            <a:spAutoFit/>
          </a:bodyPr>
          <a:lstStyle/>
          <a:p>
            <a:pPr algn="ctr">
              <a:lnSpc>
                <a:spcPct val="150000"/>
              </a:lnSpc>
            </a:pPr>
            <a:r>
              <a:rPr lang="en-US" dirty="0">
                <a:solidFill>
                  <a:schemeClr val="bg1"/>
                </a:solidFill>
              </a:rPr>
              <a:t>anticipation</a:t>
            </a:r>
          </a:p>
        </p:txBody>
      </p:sp>
      <p:sp>
        <p:nvSpPr>
          <p:cNvPr id="10" name="TextBox 9">
            <a:extLst>
              <a:ext uri="{FF2B5EF4-FFF2-40B4-BE49-F238E27FC236}">
                <a16:creationId xmlns:a16="http://schemas.microsoft.com/office/drawing/2014/main" id="{58C4313B-54F7-9C72-B3F7-805778F4E81E}"/>
              </a:ext>
            </a:extLst>
          </p:cNvPr>
          <p:cNvSpPr txBox="1"/>
          <p:nvPr/>
        </p:nvSpPr>
        <p:spPr>
          <a:xfrm>
            <a:off x="4032422" y="2938657"/>
            <a:ext cx="1411760" cy="464871"/>
          </a:xfrm>
          <a:prstGeom prst="rect">
            <a:avLst/>
          </a:prstGeom>
          <a:noFill/>
        </p:spPr>
        <p:txBody>
          <a:bodyPr wrap="square">
            <a:spAutoFit/>
          </a:bodyPr>
          <a:lstStyle/>
          <a:p>
            <a:pPr algn="ctr">
              <a:lnSpc>
                <a:spcPct val="150000"/>
              </a:lnSpc>
            </a:pPr>
            <a:r>
              <a:rPr lang="en-US" dirty="0">
                <a:solidFill>
                  <a:schemeClr val="bg1"/>
                </a:solidFill>
              </a:rPr>
              <a:t>survival</a:t>
            </a:r>
          </a:p>
        </p:txBody>
      </p:sp>
      <p:sp>
        <p:nvSpPr>
          <p:cNvPr id="11" name="TextBox 10">
            <a:extLst>
              <a:ext uri="{FF2B5EF4-FFF2-40B4-BE49-F238E27FC236}">
                <a16:creationId xmlns:a16="http://schemas.microsoft.com/office/drawing/2014/main" id="{D5857486-21BC-D17D-6F8C-4B138D03FAB4}"/>
              </a:ext>
            </a:extLst>
          </p:cNvPr>
          <p:cNvSpPr txBox="1"/>
          <p:nvPr/>
        </p:nvSpPr>
        <p:spPr>
          <a:xfrm>
            <a:off x="4650259" y="4227630"/>
            <a:ext cx="1824681" cy="464871"/>
          </a:xfrm>
          <a:prstGeom prst="rect">
            <a:avLst/>
          </a:prstGeom>
          <a:noFill/>
        </p:spPr>
        <p:txBody>
          <a:bodyPr wrap="square">
            <a:spAutoFit/>
          </a:bodyPr>
          <a:lstStyle/>
          <a:p>
            <a:pPr algn="ctr">
              <a:lnSpc>
                <a:spcPct val="150000"/>
              </a:lnSpc>
            </a:pPr>
            <a:r>
              <a:rPr lang="en-US" dirty="0">
                <a:solidFill>
                  <a:schemeClr val="bg1"/>
                </a:solidFill>
              </a:rPr>
              <a:t>disillusionment</a:t>
            </a:r>
          </a:p>
        </p:txBody>
      </p:sp>
      <p:sp>
        <p:nvSpPr>
          <p:cNvPr id="12" name="TextBox 11">
            <a:extLst>
              <a:ext uri="{FF2B5EF4-FFF2-40B4-BE49-F238E27FC236}">
                <a16:creationId xmlns:a16="http://schemas.microsoft.com/office/drawing/2014/main" id="{D1781AF8-A495-4435-7A94-A018A468A7E8}"/>
              </a:ext>
            </a:extLst>
          </p:cNvPr>
          <p:cNvSpPr txBox="1"/>
          <p:nvPr/>
        </p:nvSpPr>
        <p:spPr>
          <a:xfrm>
            <a:off x="6207889" y="3690193"/>
            <a:ext cx="1824681" cy="464871"/>
          </a:xfrm>
          <a:prstGeom prst="rect">
            <a:avLst/>
          </a:prstGeom>
          <a:noFill/>
        </p:spPr>
        <p:txBody>
          <a:bodyPr wrap="square">
            <a:spAutoFit/>
          </a:bodyPr>
          <a:lstStyle/>
          <a:p>
            <a:pPr algn="ctr">
              <a:lnSpc>
                <a:spcPct val="150000"/>
              </a:lnSpc>
            </a:pPr>
            <a:r>
              <a:rPr lang="en-US" dirty="0">
                <a:solidFill>
                  <a:schemeClr val="bg1"/>
                </a:solidFill>
              </a:rPr>
              <a:t>rejuvenation</a:t>
            </a:r>
          </a:p>
        </p:txBody>
      </p:sp>
      <p:sp>
        <p:nvSpPr>
          <p:cNvPr id="13" name="TextBox 12">
            <a:extLst>
              <a:ext uri="{FF2B5EF4-FFF2-40B4-BE49-F238E27FC236}">
                <a16:creationId xmlns:a16="http://schemas.microsoft.com/office/drawing/2014/main" id="{A1D0434E-E63B-6214-CA24-A9E3BC40BE09}"/>
              </a:ext>
            </a:extLst>
          </p:cNvPr>
          <p:cNvSpPr txBox="1"/>
          <p:nvPr/>
        </p:nvSpPr>
        <p:spPr>
          <a:xfrm>
            <a:off x="7120229" y="2935371"/>
            <a:ext cx="1824681" cy="464871"/>
          </a:xfrm>
          <a:prstGeom prst="rect">
            <a:avLst/>
          </a:prstGeom>
          <a:noFill/>
        </p:spPr>
        <p:txBody>
          <a:bodyPr wrap="square">
            <a:spAutoFit/>
          </a:bodyPr>
          <a:lstStyle/>
          <a:p>
            <a:pPr algn="ctr">
              <a:lnSpc>
                <a:spcPct val="150000"/>
              </a:lnSpc>
            </a:pPr>
            <a:r>
              <a:rPr lang="en-US" dirty="0">
                <a:solidFill>
                  <a:schemeClr val="bg1"/>
                </a:solidFill>
              </a:rPr>
              <a:t>reflection</a:t>
            </a:r>
          </a:p>
        </p:txBody>
      </p:sp>
      <p:sp>
        <p:nvSpPr>
          <p:cNvPr id="8" name="TextBox 7">
            <a:extLst>
              <a:ext uri="{FF2B5EF4-FFF2-40B4-BE49-F238E27FC236}">
                <a16:creationId xmlns:a16="http://schemas.microsoft.com/office/drawing/2014/main" id="{8863CF72-A19D-552F-3B12-300673354FF5}"/>
              </a:ext>
            </a:extLst>
          </p:cNvPr>
          <p:cNvSpPr txBox="1"/>
          <p:nvPr/>
        </p:nvSpPr>
        <p:spPr>
          <a:xfrm>
            <a:off x="4417541" y="1884970"/>
            <a:ext cx="3194221" cy="369332"/>
          </a:xfrm>
          <a:prstGeom prst="rect">
            <a:avLst/>
          </a:prstGeom>
          <a:noFill/>
        </p:spPr>
        <p:txBody>
          <a:bodyPr wrap="square">
            <a:spAutoFit/>
          </a:bodyPr>
          <a:lstStyle/>
          <a:p>
            <a:pPr algn="ctr"/>
            <a:r>
              <a:rPr lang="en-US" altLang="en-US" dirty="0">
                <a:solidFill>
                  <a:schemeClr val="bg1"/>
                </a:solidFill>
              </a:rPr>
              <a:t>from Ellen Moir’s work at UCSC</a:t>
            </a:r>
            <a:endParaRPr lang="en-US" dirty="0">
              <a:solidFill>
                <a:schemeClr val="bg1"/>
              </a:solidFill>
            </a:endParaRPr>
          </a:p>
        </p:txBody>
      </p:sp>
      <p:sp>
        <p:nvSpPr>
          <p:cNvPr id="3" name="TextBox 2">
            <a:extLst>
              <a:ext uri="{FF2B5EF4-FFF2-40B4-BE49-F238E27FC236}">
                <a16:creationId xmlns:a16="http://schemas.microsoft.com/office/drawing/2014/main" id="{2821D4A5-5A3E-625E-137C-4F178AA7E4D3}"/>
              </a:ext>
            </a:extLst>
          </p:cNvPr>
          <p:cNvSpPr txBox="1"/>
          <p:nvPr/>
        </p:nvSpPr>
        <p:spPr>
          <a:xfrm>
            <a:off x="3915008" y="6119177"/>
            <a:ext cx="52017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chemeClr val="accent1">
                    <a:lumMod val="40000"/>
                    <a:lumOff val="60000"/>
                  </a:schemeClr>
                </a:solidFill>
                <a:effectLst/>
                <a:uLnTx/>
                <a:uFillTx/>
                <a:latin typeface="Calibri Light"/>
                <a:ea typeface="+mn-ea"/>
                <a:cs typeface="Calibri Light"/>
              </a:rPr>
              <a:t>Mentoring &amp; Coaching Notebook </a:t>
            </a:r>
            <a:r>
              <a:rPr kumimoji="0" lang="en-US" sz="2000" b="1" i="0" u="none" strike="noStrike" kern="1200" cap="none" spc="0" normalizeH="0" baseline="0" noProof="0" dirty="0">
                <a:ln>
                  <a:noFill/>
                </a:ln>
                <a:solidFill>
                  <a:schemeClr val="accent1">
                    <a:lumMod val="40000"/>
                    <a:lumOff val="60000"/>
                  </a:schemeClr>
                </a:solidFill>
                <a:effectLst/>
                <a:uLnTx/>
                <a:uFillTx/>
                <a:latin typeface="Calibri Light"/>
                <a:ea typeface="+mn-ea"/>
                <a:cs typeface="Calibri Light"/>
              </a:rPr>
              <a:t>page 53</a:t>
            </a:r>
          </a:p>
        </p:txBody>
      </p:sp>
    </p:spTree>
    <p:extLst>
      <p:ext uri="{BB962C8B-B14F-4D97-AF65-F5344CB8AC3E}">
        <p14:creationId xmlns:p14="http://schemas.microsoft.com/office/powerpoint/2010/main" val="19931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764C4-860A-84B4-979A-45289B846AC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1E5A75A-9FEE-0F05-EB48-EAE8AD612265}"/>
              </a:ext>
            </a:extLst>
          </p:cNvPr>
          <p:cNvSpPr txBox="1"/>
          <p:nvPr/>
        </p:nvSpPr>
        <p:spPr>
          <a:xfrm>
            <a:off x="1920017" y="2644170"/>
            <a:ext cx="8351966" cy="1569660"/>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35EA0"/>
                </a:solidFill>
                <a:effectLst/>
                <a:uLnTx/>
                <a:uFillTx/>
                <a:latin typeface="Century Gothic"/>
              </a:rPr>
              <a:t>new</a:t>
            </a:r>
            <a:r>
              <a:rPr kumimoji="0" lang="en-US" sz="9600" b="0" i="0" u="none" strike="noStrike" kern="1200" cap="none" spc="0" normalizeH="0" baseline="0" noProof="0" dirty="0">
                <a:ln>
                  <a:noFill/>
                </a:ln>
                <a:solidFill>
                  <a:srgbClr val="035EA0"/>
                </a:solidFill>
                <a:effectLst/>
                <a:uLnTx/>
                <a:uFillTx/>
                <a:latin typeface="Century Gothic"/>
              </a:rPr>
              <a:t> teachers</a:t>
            </a:r>
          </a:p>
        </p:txBody>
      </p:sp>
    </p:spTree>
    <p:extLst>
      <p:ext uri="{BB962C8B-B14F-4D97-AF65-F5344CB8AC3E}">
        <p14:creationId xmlns:p14="http://schemas.microsoft.com/office/powerpoint/2010/main" val="208366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7B66A6-3D99-5B7D-5D03-FEB7BD6AA9B6}"/>
              </a:ext>
            </a:extLst>
          </p:cNvPr>
          <p:cNvPicPr>
            <a:picLocks noChangeAspect="1"/>
          </p:cNvPicPr>
          <p:nvPr/>
        </p:nvPicPr>
        <p:blipFill>
          <a:blip r:embed="rId3"/>
          <a:stretch>
            <a:fillRect/>
          </a:stretch>
        </p:blipFill>
        <p:spPr>
          <a:xfrm>
            <a:off x="412758" y="2003392"/>
            <a:ext cx="11366483" cy="1888690"/>
          </a:xfrm>
          <a:prstGeom prst="rect">
            <a:avLst/>
          </a:prstGeom>
        </p:spPr>
      </p:pic>
    </p:spTree>
    <p:extLst>
      <p:ext uri="{BB962C8B-B14F-4D97-AF65-F5344CB8AC3E}">
        <p14:creationId xmlns:p14="http://schemas.microsoft.com/office/powerpoint/2010/main" val="20163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7B66A6-3D99-5B7D-5D03-FEB7BD6AA9B6}"/>
              </a:ext>
            </a:extLst>
          </p:cNvPr>
          <p:cNvPicPr>
            <a:picLocks noChangeAspect="1"/>
          </p:cNvPicPr>
          <p:nvPr/>
        </p:nvPicPr>
        <p:blipFill>
          <a:blip r:embed="rId3"/>
          <a:stretch>
            <a:fillRect/>
          </a:stretch>
        </p:blipFill>
        <p:spPr>
          <a:xfrm>
            <a:off x="412758" y="2003392"/>
            <a:ext cx="11366483" cy="1888690"/>
          </a:xfrm>
          <a:prstGeom prst="rect">
            <a:avLst/>
          </a:prstGeom>
        </p:spPr>
      </p:pic>
    </p:spTree>
    <p:extLst>
      <p:ext uri="{BB962C8B-B14F-4D97-AF65-F5344CB8AC3E}">
        <p14:creationId xmlns:p14="http://schemas.microsoft.com/office/powerpoint/2010/main" val="22134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1.11111E-6 L 0 -0.29375 " pathEditMode="relative" rAng="0" ptsTypes="AA">
                                      <p:cBhvr>
                                        <p:cTn id="6" dur="2000" fill="hold"/>
                                        <p:tgtEl>
                                          <p:spTgt spid="9"/>
                                        </p:tgtEl>
                                        <p:attrNameLst>
                                          <p:attrName>ppt_x</p:attrName>
                                          <p:attrName>ppt_y</p:attrName>
                                        </p:attrNameLst>
                                      </p:cBhvr>
                                      <p:rCtr x="0" y="-14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529F7-AA94-ABAD-D4F2-2F402C75CFB0}"/>
              </a:ext>
            </a:extLst>
          </p:cNvPr>
          <p:cNvSpPr>
            <a:spLocks noGrp="1"/>
          </p:cNvSpPr>
          <p:nvPr>
            <p:ph type="title" idx="4294967295"/>
          </p:nvPr>
        </p:nvSpPr>
        <p:spPr>
          <a:xfrm>
            <a:off x="0" y="2103438"/>
            <a:ext cx="12191999" cy="1325562"/>
          </a:xfrm>
        </p:spPr>
        <p:txBody>
          <a:bodyPr>
            <a:normAutofit fontScale="90000"/>
          </a:bodyPr>
          <a:lstStyle/>
          <a:p>
            <a:pPr algn="ctr"/>
            <a:r>
              <a:rPr lang="en-US" sz="8900" dirty="0">
                <a:solidFill>
                  <a:srgbClr val="AE2EA8"/>
                </a:solidFill>
              </a:rPr>
              <a:t>supporting you</a:t>
            </a:r>
            <a:br>
              <a:rPr lang="en-US" dirty="0"/>
            </a:br>
            <a:br>
              <a:rPr lang="en-US" dirty="0"/>
            </a:br>
            <a:endParaRPr lang="en-US" dirty="0"/>
          </a:p>
        </p:txBody>
      </p:sp>
      <p:pic>
        <p:nvPicPr>
          <p:cNvPr id="3" name="Picture 2">
            <a:extLst>
              <a:ext uri="{FF2B5EF4-FFF2-40B4-BE49-F238E27FC236}">
                <a16:creationId xmlns:a16="http://schemas.microsoft.com/office/drawing/2014/main" id="{484C10E5-D62A-91CE-1581-743FF6D117FD}"/>
              </a:ext>
            </a:extLst>
          </p:cNvPr>
          <p:cNvPicPr>
            <a:picLocks noChangeAspect="1"/>
          </p:cNvPicPr>
          <p:nvPr/>
        </p:nvPicPr>
        <p:blipFill>
          <a:blip r:embed="rId3"/>
          <a:stretch>
            <a:fillRect/>
          </a:stretch>
        </p:blipFill>
        <p:spPr>
          <a:xfrm>
            <a:off x="2359464" y="3008590"/>
            <a:ext cx="7772400" cy="1291486"/>
          </a:xfrm>
          <a:prstGeom prst="rect">
            <a:avLst/>
          </a:prstGeom>
        </p:spPr>
      </p:pic>
      <p:sp>
        <p:nvSpPr>
          <p:cNvPr id="4" name="Title 1">
            <a:extLst>
              <a:ext uri="{FF2B5EF4-FFF2-40B4-BE49-F238E27FC236}">
                <a16:creationId xmlns:a16="http://schemas.microsoft.com/office/drawing/2014/main" id="{9F55034A-9C4A-CD72-1A69-79C711B2CCAF}"/>
              </a:ext>
            </a:extLst>
          </p:cNvPr>
          <p:cNvSpPr txBox="1">
            <a:spLocks/>
          </p:cNvSpPr>
          <p:nvPr/>
        </p:nvSpPr>
        <p:spPr>
          <a:xfrm>
            <a:off x="-1" y="4884738"/>
            <a:ext cx="12191999" cy="1325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175A7"/>
                </a:solidFill>
                <a:effectLst/>
                <a:uLnTx/>
                <a:uFillTx/>
                <a:latin typeface="+mn-lt"/>
                <a:ea typeface="+mj-ea"/>
                <a:cs typeface="+mj-cs"/>
                <a:hlinkClick r:id="rId4"/>
              </a:rPr>
              <a:t>keli@lead4ward.com</a:t>
            </a:r>
            <a:endParaRPr kumimoji="0" lang="en-US" sz="2400" b="0" i="0" u="none" strike="noStrike" kern="1200" cap="none" spc="0" normalizeH="0" baseline="0" noProof="0" dirty="0">
              <a:ln>
                <a:noFill/>
              </a:ln>
              <a:solidFill>
                <a:srgbClr val="0175A7"/>
              </a:solidFill>
              <a:effectLst/>
              <a:uLnTx/>
              <a:uFillTx/>
              <a:latin typeface="+mn-lt"/>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2400" b="0" i="0" u="none" strike="noStrike" kern="1200" cap="none" spc="0" normalizeH="0" baseline="0" noProof="0" dirty="0">
                <a:ln>
                  <a:noFill/>
                </a:ln>
                <a:solidFill>
                  <a:prstClr val="black">
                    <a:lumMod val="65000"/>
                    <a:lumOff val="35000"/>
                  </a:prstClr>
                </a:solidFill>
                <a:effectLst/>
                <a:uLnTx/>
                <a:uFillTx/>
                <a:latin typeface="+mn-lt"/>
                <a:ea typeface="+mj-ea"/>
                <a:cs typeface="+mj-cs"/>
              </a:rPr>
            </a:br>
            <a:br>
              <a:rPr kumimoji="0" lang="en-US" sz="2400" b="0" i="0" u="none" strike="noStrike" kern="1200" cap="none" spc="0" normalizeH="0" baseline="0" noProof="0" dirty="0">
                <a:ln>
                  <a:noFill/>
                </a:ln>
                <a:solidFill>
                  <a:prstClr val="black">
                    <a:lumMod val="65000"/>
                    <a:lumOff val="35000"/>
                  </a:prstClr>
                </a:solidFill>
                <a:effectLst/>
                <a:uLnTx/>
                <a:uFillTx/>
                <a:latin typeface="+mn-lt"/>
                <a:ea typeface="+mj-ea"/>
                <a:cs typeface="+mj-cs"/>
              </a:rPr>
            </a:br>
            <a:endParaRPr kumimoji="0" lang="en-US" sz="2400" b="0" i="0" u="none" strike="noStrike" kern="1200" cap="none" spc="0" normalizeH="0" baseline="0" noProof="0" dirty="0">
              <a:ln>
                <a:noFill/>
              </a:ln>
              <a:solidFill>
                <a:prstClr val="black">
                  <a:lumMod val="65000"/>
                  <a:lumOff val="35000"/>
                </a:prstClr>
              </a:solidFill>
              <a:effectLst/>
              <a:uLnTx/>
              <a:uFillTx/>
              <a:latin typeface="+mn-lt"/>
              <a:ea typeface="+mj-ea"/>
              <a:cs typeface="+mj-cs"/>
            </a:endParaRPr>
          </a:p>
        </p:txBody>
      </p:sp>
      <p:sp>
        <p:nvSpPr>
          <p:cNvPr id="6" name="TextBox 5">
            <a:extLst>
              <a:ext uri="{FF2B5EF4-FFF2-40B4-BE49-F238E27FC236}">
                <a16:creationId xmlns:a16="http://schemas.microsoft.com/office/drawing/2014/main" id="{623E87CB-9C2F-4648-C4E7-8B7E6D0A5269}"/>
              </a:ext>
            </a:extLst>
          </p:cNvPr>
          <p:cNvSpPr txBox="1"/>
          <p:nvPr/>
        </p:nvSpPr>
        <p:spPr>
          <a:xfrm>
            <a:off x="3049042" y="5382256"/>
            <a:ext cx="6093912" cy="424732"/>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175A7"/>
                </a:solidFill>
                <a:effectLst/>
                <a:uLnTx/>
                <a:uFillTx/>
                <a:ea typeface="+mj-ea"/>
                <a:cs typeface="+mj-cs"/>
                <a:hlinkClick r:id="rId5"/>
              </a:rPr>
              <a:t>stephanie@lead4ward.com</a:t>
            </a:r>
            <a:endParaRPr kumimoji="0" lang="en-US" sz="2400" b="0" i="0" u="none" strike="noStrike" kern="1200" cap="none" spc="0" normalizeH="0" baseline="0" noProof="0" dirty="0">
              <a:ln>
                <a:noFill/>
              </a:ln>
              <a:solidFill>
                <a:srgbClr val="0175A7"/>
              </a:solidFill>
              <a:effectLst/>
              <a:uLnTx/>
              <a:uFillTx/>
              <a:ea typeface="+mj-ea"/>
              <a:cs typeface="+mj-cs"/>
            </a:endParaRPr>
          </a:p>
        </p:txBody>
      </p:sp>
      <p:sp>
        <p:nvSpPr>
          <p:cNvPr id="7" name="TextBox 6">
            <a:extLst>
              <a:ext uri="{FF2B5EF4-FFF2-40B4-BE49-F238E27FC236}">
                <a16:creationId xmlns:a16="http://schemas.microsoft.com/office/drawing/2014/main" id="{3AFD3A48-AD54-7923-A3FC-4A6EC8E05AD1}"/>
              </a:ext>
            </a:extLst>
          </p:cNvPr>
          <p:cNvSpPr txBox="1"/>
          <p:nvPr/>
        </p:nvSpPr>
        <p:spPr>
          <a:xfrm>
            <a:off x="3198708" y="6199590"/>
            <a:ext cx="6093912" cy="424732"/>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175A7"/>
                </a:solidFill>
                <a:effectLst/>
                <a:uLnTx/>
                <a:uFillTx/>
                <a:ea typeface="+mj-ea"/>
                <a:cs typeface="+mj-cs"/>
                <a:hlinkClick r:id="rId6"/>
              </a:rPr>
              <a:t>info@lead4ward.com</a:t>
            </a:r>
            <a:endParaRPr kumimoji="0" lang="en-US" sz="2400" b="0" i="0" u="none" strike="noStrike" kern="1200" cap="none" spc="0" normalizeH="0" baseline="0" noProof="0" dirty="0">
              <a:ln>
                <a:noFill/>
              </a:ln>
              <a:solidFill>
                <a:srgbClr val="0175A7"/>
              </a:solidFill>
              <a:effectLst/>
              <a:uLnTx/>
              <a:uFillTx/>
              <a:ea typeface="+mj-ea"/>
              <a:cs typeface="+mj-cs"/>
            </a:endParaRPr>
          </a:p>
        </p:txBody>
      </p:sp>
    </p:spTree>
    <p:extLst>
      <p:ext uri="{BB962C8B-B14F-4D97-AF65-F5344CB8AC3E}">
        <p14:creationId xmlns:p14="http://schemas.microsoft.com/office/powerpoint/2010/main" val="51257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7E506F-1B79-672D-22D4-673404175420}"/>
              </a:ext>
            </a:extLst>
          </p:cNvPr>
          <p:cNvSpPr/>
          <p:nvPr/>
        </p:nvSpPr>
        <p:spPr>
          <a:xfrm>
            <a:off x="360056" y="2189747"/>
            <a:ext cx="5236072" cy="4081117"/>
          </a:xfrm>
          <a:prstGeom prst="rect">
            <a:avLst/>
          </a:prstGeom>
        </p:spPr>
        <p:txBody>
          <a:bodyPr wrap="square">
            <a:spAutoFit/>
          </a:bodyPr>
          <a:lstStyle/>
          <a:p>
            <a:pPr marL="342900" marR="0" lvl="0" indent="-342900" algn="l" defTabSz="457200" rtl="0" eaLnBrk="1" fontAlgn="auto" latinLnBrk="0" hangingPunct="1">
              <a:lnSpc>
                <a:spcPct val="90000"/>
              </a:lnSpc>
              <a:spcBef>
                <a:spcPts val="0"/>
              </a:spcBef>
              <a:spcAft>
                <a:spcPts val="0"/>
              </a:spcAft>
              <a:buClrTx/>
              <a:buSzTx/>
              <a:buFont typeface="Arial" charset="0"/>
              <a:buChar char="•"/>
              <a:tabLst/>
              <a:defRPr/>
            </a:pPr>
            <a:r>
              <a:rPr lang="en-US" altLang="en-US" sz="2400" dirty="0">
                <a:solidFill>
                  <a:schemeClr val="accent6"/>
                </a:solidFill>
                <a:ea typeface="Calibri" charset="0"/>
                <a:cs typeface="Calibri" charset="0"/>
              </a:rPr>
              <a:t>looking back </a:t>
            </a:r>
            <a:r>
              <a:rPr lang="en-US" altLang="en-US" sz="2400" dirty="0">
                <a:solidFill>
                  <a:schemeClr val="bg1">
                    <a:lumMod val="50000"/>
                  </a:schemeClr>
                </a:solidFill>
                <a:ea typeface="Calibri" charset="0"/>
                <a:cs typeface="Calibri" charset="0"/>
              </a:rPr>
              <a:t>|</a:t>
            </a:r>
            <a:r>
              <a:rPr lang="en-US" altLang="en-US" sz="2400" dirty="0">
                <a:solidFill>
                  <a:srgbClr val="0063C2"/>
                </a:solidFill>
                <a:ea typeface="Calibri" charset="0"/>
                <a:cs typeface="Calibri" charset="0"/>
              </a:rPr>
              <a:t> leading4ward</a:t>
            </a: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2060"/>
              </a:solidFill>
              <a:effectLst/>
              <a:uLnTx/>
              <a:uFillTx/>
              <a:ea typeface="Calibri" charset="0"/>
              <a:cs typeface="Calibri" charset="0"/>
            </a:endParaRPr>
          </a:p>
          <a:p>
            <a:pPr marL="342900" marR="0" lvl="0" indent="-342900" algn="l" defTabSz="457200" rtl="0" eaLnBrk="1" fontAlgn="auto" latinLnBrk="0" hangingPunct="1">
              <a:lnSpc>
                <a:spcPct val="90000"/>
              </a:lnSpc>
              <a:spcBef>
                <a:spcPts val="0"/>
              </a:spcBef>
              <a:spcAft>
                <a:spcPts val="0"/>
              </a:spcAft>
              <a:buClrTx/>
              <a:buSzTx/>
              <a:buFont typeface="Arial" charset="0"/>
              <a:buChar char="•"/>
              <a:tabLst/>
              <a:defRPr/>
            </a:pPr>
            <a:r>
              <a:rPr kumimoji="0" lang="en-US" altLang="en-US" sz="2400" b="0" i="0" u="none" strike="noStrike" kern="1200" cap="none" spc="0" normalizeH="0" baseline="0" noProof="0" dirty="0">
                <a:ln>
                  <a:noFill/>
                </a:ln>
                <a:solidFill>
                  <a:srgbClr val="00B0F0"/>
                </a:solidFill>
                <a:effectLst/>
                <a:uLnTx/>
                <a:uFillTx/>
                <a:ea typeface="Calibri" charset="0"/>
                <a:cs typeface="Calibri" charset="0"/>
              </a:rPr>
              <a:t>navigating the noise</a:t>
            </a: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2060"/>
              </a:solidFill>
              <a:effectLst/>
              <a:uLnTx/>
              <a:uFillTx/>
              <a:ea typeface="Calibri" charset="0"/>
              <a:cs typeface="Calibri" charset="0"/>
            </a:endParaRPr>
          </a:p>
          <a:p>
            <a:pPr marL="342900" marR="0" lvl="0" indent="-342900" algn="l" defTabSz="457200" rtl="0" eaLnBrk="1" fontAlgn="auto" latinLnBrk="0" hangingPunct="1">
              <a:lnSpc>
                <a:spcPct val="90000"/>
              </a:lnSpc>
              <a:spcBef>
                <a:spcPts val="0"/>
              </a:spcBef>
              <a:spcAft>
                <a:spcPts val="0"/>
              </a:spcAft>
              <a:buClrTx/>
              <a:buSzTx/>
              <a:buFont typeface="Arial" charset="0"/>
              <a:buChar char="•"/>
              <a:tabLst/>
              <a:defRPr/>
            </a:pPr>
            <a:r>
              <a:rPr kumimoji="0" lang="en-US" altLang="en-US" sz="2400" b="0" i="0" u="none" strike="noStrike" kern="1200" cap="none" spc="0" normalizeH="0" baseline="0" noProof="0" dirty="0">
                <a:ln>
                  <a:noFill/>
                </a:ln>
                <a:solidFill>
                  <a:srgbClr val="ED7D31"/>
                </a:solidFill>
                <a:effectLst/>
                <a:uLnTx/>
                <a:uFillTx/>
                <a:ea typeface="Calibri" charset="0"/>
                <a:cs typeface="Calibri" charset="0"/>
              </a:rPr>
              <a:t>launching the year</a:t>
            </a:r>
          </a:p>
          <a:p>
            <a:pPr marL="342900" marR="0" lvl="0" indent="-342900" algn="l" defTabSz="457200" rtl="0" eaLnBrk="1" fontAlgn="auto" latinLnBrk="0" hangingPunct="1">
              <a:lnSpc>
                <a:spcPct val="90000"/>
              </a:lnSpc>
              <a:spcBef>
                <a:spcPts val="0"/>
              </a:spcBef>
              <a:spcAft>
                <a:spcPts val="0"/>
              </a:spcAft>
              <a:buClrTx/>
              <a:buSzTx/>
              <a:buFont typeface="Arial" charset="0"/>
              <a:buChar char="•"/>
              <a:tabLst/>
              <a:defRPr/>
            </a:pPr>
            <a:endParaRPr lang="en-US" altLang="en-US" sz="2400" dirty="0">
              <a:solidFill>
                <a:srgbClr val="ED7D31"/>
              </a:solidFill>
              <a:ea typeface="Calibri" charset="0"/>
              <a:cs typeface="Calibri" charset="0"/>
            </a:endParaRPr>
          </a:p>
          <a:p>
            <a:pPr marL="342900" marR="0" lvl="0" indent="-342900" algn="l" defTabSz="457200" rtl="0" eaLnBrk="1" fontAlgn="auto" latinLnBrk="0" hangingPunct="1">
              <a:lnSpc>
                <a:spcPct val="90000"/>
              </a:lnSpc>
              <a:spcBef>
                <a:spcPts val="0"/>
              </a:spcBef>
              <a:spcAft>
                <a:spcPts val="0"/>
              </a:spcAft>
              <a:buClrTx/>
              <a:buSzTx/>
              <a:buFont typeface="Arial" charset="0"/>
              <a:buChar char="•"/>
              <a:tabLst/>
              <a:defRPr/>
            </a:pPr>
            <a:r>
              <a:rPr kumimoji="0" lang="en-US" altLang="en-US" sz="2400" b="0" i="0" u="none" strike="noStrike" kern="1200" cap="none" spc="0" normalizeH="0" baseline="0" noProof="0" dirty="0">
                <a:ln>
                  <a:noFill/>
                </a:ln>
                <a:solidFill>
                  <a:srgbClr val="AB5099"/>
                </a:solidFill>
                <a:effectLst/>
                <a:uLnTx/>
                <a:uFillTx/>
                <a:ea typeface="Calibri" charset="0"/>
                <a:cs typeface="Calibri" charset="0"/>
              </a:rPr>
              <a:t>nurturing the new</a:t>
            </a:r>
            <a:endParaRPr kumimoji="0" lang="en-US" altLang="en-US" sz="2400" b="0" i="0" u="none" strike="noStrike" kern="1200" cap="none" spc="0" normalizeH="0" baseline="0" noProof="0" dirty="0">
              <a:ln>
                <a:noFill/>
              </a:ln>
              <a:solidFill>
                <a:srgbClr val="92D050"/>
              </a:solidFill>
              <a:effectLst/>
              <a:uLnTx/>
              <a:uFillTx/>
              <a:ea typeface="Calibri" charset="0"/>
              <a:cs typeface="Calibri" charset="0"/>
            </a:endParaRPr>
          </a:p>
          <a:p>
            <a:pPr marR="0" lvl="0" algn="l" defTabSz="457200" rtl="0" eaLnBrk="1" fontAlgn="auto" latinLnBrk="0" hangingPunct="1">
              <a:lnSpc>
                <a:spcPct val="90000"/>
              </a:lnSpc>
              <a:spcBef>
                <a:spcPts val="0"/>
              </a:spcBef>
              <a:spcAft>
                <a:spcPts val="0"/>
              </a:spcAft>
              <a:buClrTx/>
              <a:buSzTx/>
              <a:tabLst/>
              <a:defRPr/>
            </a:pPr>
            <a:endParaRPr lang="en-US" altLang="en-US" sz="2400" dirty="0">
              <a:solidFill>
                <a:srgbClr val="92D050"/>
              </a:solidFill>
              <a:ea typeface="Calibri" charset="0"/>
              <a:cs typeface="Calibri" charset="0"/>
            </a:endParaRPr>
          </a:p>
          <a:p>
            <a:pPr marL="349250" marR="0" lvl="0" indent="-3492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chemeClr val="accent6"/>
                </a:solidFill>
                <a:effectLst/>
                <a:uLnTx/>
                <a:uFillTx/>
                <a:ea typeface="Calibri" charset="0"/>
                <a:cs typeface="Calibri" charset="0"/>
              </a:rPr>
              <a:t>getting in the groove</a:t>
            </a: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2060"/>
              </a:solidFill>
              <a:effectLst/>
              <a:uLnTx/>
              <a:uFillTx/>
              <a:ea typeface="Calibri" charset="0"/>
              <a:cs typeface="Calibri" charset="0"/>
            </a:endParaRPr>
          </a:p>
          <a:p>
            <a:pPr marL="342900" marR="0" lvl="0" indent="-342900" algn="l" defTabSz="457200" rtl="0" eaLnBrk="1" fontAlgn="auto" latinLnBrk="0" hangingPunct="1">
              <a:lnSpc>
                <a:spcPct val="90000"/>
              </a:lnSpc>
              <a:spcBef>
                <a:spcPts val="0"/>
              </a:spcBef>
              <a:spcAft>
                <a:spcPts val="0"/>
              </a:spcAft>
              <a:buClrTx/>
              <a:buSzTx/>
              <a:buFont typeface="Arial" charset="0"/>
              <a:buChar char="•"/>
              <a:tabLst/>
              <a:defRPr/>
            </a:pPr>
            <a:r>
              <a:rPr kumimoji="0" lang="en-US" altLang="en-US" sz="2400" b="0" i="0" u="none" strike="noStrike" kern="1200" cap="none" spc="0" normalizeH="0" baseline="0" noProof="0" dirty="0">
                <a:ln>
                  <a:noFill/>
                </a:ln>
                <a:solidFill>
                  <a:srgbClr val="00B0F0"/>
                </a:solidFill>
                <a:effectLst/>
                <a:uLnTx/>
                <a:uFillTx/>
                <a:ea typeface="Calibri" charset="0"/>
                <a:cs typeface="Calibri" charset="0"/>
              </a:rPr>
              <a:t>taking care of business</a:t>
            </a:r>
          </a:p>
          <a:p>
            <a:pPr marL="342900" marR="0" lvl="0" indent="-342900" algn="l" defTabSz="457200" rtl="0" eaLnBrk="1" fontAlgn="auto" latinLnBrk="0" hangingPunct="1">
              <a:lnSpc>
                <a:spcPct val="90000"/>
              </a:lnSpc>
              <a:spcBef>
                <a:spcPts val="0"/>
              </a:spcBef>
              <a:spcAft>
                <a:spcPts val="0"/>
              </a:spcAft>
              <a:buClrTx/>
              <a:buSzTx/>
              <a:buFont typeface="Arial" charset="0"/>
              <a:buChar char="•"/>
              <a:tabLst/>
              <a:defRPr/>
            </a:pPr>
            <a:endParaRPr kumimoji="0" lang="en-US" altLang="en-US" sz="2400" b="0" i="0" u="none" strike="noStrike" kern="1200" cap="none" spc="0" normalizeH="0" baseline="0" noProof="0" dirty="0">
              <a:ln>
                <a:noFill/>
              </a:ln>
              <a:solidFill>
                <a:schemeClr val="accent6"/>
              </a:solidFill>
              <a:effectLst/>
              <a:uLnTx/>
              <a:uFillTx/>
              <a:ea typeface="Calibri" charset="0"/>
              <a:cs typeface="Calibri" charset="0"/>
            </a:endParaRPr>
          </a:p>
        </p:txBody>
      </p:sp>
      <p:pic>
        <p:nvPicPr>
          <p:cNvPr id="12" name="Picture 11">
            <a:extLst>
              <a:ext uri="{FF2B5EF4-FFF2-40B4-BE49-F238E27FC236}">
                <a16:creationId xmlns:a16="http://schemas.microsoft.com/office/drawing/2014/main" id="{F8E6A7BF-27BC-E2AD-9985-8D1679EED6F4}"/>
              </a:ext>
            </a:extLst>
          </p:cNvPr>
          <p:cNvPicPr>
            <a:picLocks noChangeAspect="1"/>
          </p:cNvPicPr>
          <p:nvPr/>
        </p:nvPicPr>
        <p:blipFill rotWithShape="1">
          <a:blip r:embed="rId3"/>
          <a:srcRect r="80507"/>
          <a:stretch/>
        </p:blipFill>
        <p:spPr>
          <a:xfrm>
            <a:off x="412758" y="0"/>
            <a:ext cx="2215691" cy="1888690"/>
          </a:xfrm>
          <a:prstGeom prst="rect">
            <a:avLst/>
          </a:prstGeom>
        </p:spPr>
      </p:pic>
    </p:spTree>
    <p:extLst>
      <p:ext uri="{BB962C8B-B14F-4D97-AF65-F5344CB8AC3E}">
        <p14:creationId xmlns:p14="http://schemas.microsoft.com/office/powerpoint/2010/main" val="285662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ny colorful circles with white question marks">
            <a:extLst>
              <a:ext uri="{FF2B5EF4-FFF2-40B4-BE49-F238E27FC236}">
                <a16:creationId xmlns:a16="http://schemas.microsoft.com/office/drawing/2014/main" id="{A9F766BB-C15F-61AB-67C5-8AF2252E2AB5}"/>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649620" y="1888690"/>
            <a:ext cx="5493245" cy="3662163"/>
          </a:xfrm>
          <a:prstGeom prst="rect">
            <a:avLst/>
          </a:prstGeom>
        </p:spPr>
      </p:pic>
      <p:sp>
        <p:nvSpPr>
          <p:cNvPr id="6" name="TextBox 5">
            <a:extLst>
              <a:ext uri="{FF2B5EF4-FFF2-40B4-BE49-F238E27FC236}">
                <a16:creationId xmlns:a16="http://schemas.microsoft.com/office/drawing/2014/main" id="{043FB5E0-6B18-CB06-14CA-103518724837}"/>
              </a:ext>
            </a:extLst>
          </p:cNvPr>
          <p:cNvSpPr txBox="1"/>
          <p:nvPr/>
        </p:nvSpPr>
        <p:spPr>
          <a:xfrm>
            <a:off x="2267552" y="6627168"/>
            <a:ext cx="5852160" cy="230832"/>
          </a:xfrm>
          <a:prstGeom prst="rect">
            <a:avLst/>
          </a:prstGeom>
          <a:noFill/>
        </p:spPr>
        <p:txBody>
          <a:bodyPr wrap="square" rtlCol="0">
            <a:spAutoFit/>
          </a:bodyPr>
          <a:lstStyle/>
          <a:p>
            <a:r>
              <a:rPr lang="en-US" sz="900">
                <a:hlinkClick r:id="rId4" tooltip="https://owl.excelsior.edu/writing-process/prewriting-strategies/prewriting-strategies-asking-defining-questions/"/>
              </a:rPr>
              <a:t>This Photo</a:t>
            </a:r>
            <a:r>
              <a:rPr lang="en-US" sz="900"/>
              <a:t> by Unknown Author is licensed under </a:t>
            </a:r>
            <a:r>
              <a:rPr lang="en-US" sz="900">
                <a:hlinkClick r:id="rId5" tooltip="https://creativecommons.org/licenses/by/3.0/"/>
              </a:rPr>
              <a:t>CC BY</a:t>
            </a:r>
            <a:endParaRPr lang="en-US" sz="900"/>
          </a:p>
        </p:txBody>
      </p:sp>
      <p:pic>
        <p:nvPicPr>
          <p:cNvPr id="2" name="Picture 1">
            <a:extLst>
              <a:ext uri="{FF2B5EF4-FFF2-40B4-BE49-F238E27FC236}">
                <a16:creationId xmlns:a16="http://schemas.microsoft.com/office/drawing/2014/main" id="{1625541F-3FD4-1E21-6F8B-9F5F058C2E9E}"/>
              </a:ext>
            </a:extLst>
          </p:cNvPr>
          <p:cNvPicPr>
            <a:picLocks noChangeAspect="1"/>
          </p:cNvPicPr>
          <p:nvPr/>
        </p:nvPicPr>
        <p:blipFill rotWithShape="1">
          <a:blip r:embed="rId6"/>
          <a:srcRect r="46122"/>
          <a:stretch/>
        </p:blipFill>
        <p:spPr>
          <a:xfrm>
            <a:off x="412759" y="0"/>
            <a:ext cx="6123966" cy="1888690"/>
          </a:xfrm>
          <a:prstGeom prst="rect">
            <a:avLst/>
          </a:prstGeom>
        </p:spPr>
      </p:pic>
    </p:spTree>
    <p:extLst>
      <p:ext uri="{BB962C8B-B14F-4D97-AF65-F5344CB8AC3E}">
        <p14:creationId xmlns:p14="http://schemas.microsoft.com/office/powerpoint/2010/main" val="59953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E84A04-3934-0240-0E2B-84571171F02C}"/>
              </a:ext>
            </a:extLst>
          </p:cNvPr>
          <p:cNvSpPr/>
          <p:nvPr/>
        </p:nvSpPr>
        <p:spPr>
          <a:xfrm>
            <a:off x="6096000" y="2987460"/>
            <a:ext cx="3319149" cy="701731"/>
          </a:xfrm>
          <a:prstGeom prst="rect">
            <a:avLst/>
          </a:prstGeom>
        </p:spPr>
        <p:txBody>
          <a:bodyPr wrap="square">
            <a:spAutoFit/>
          </a:bodyPr>
          <a:lstStyle/>
          <a:p>
            <a:pPr marR="0" lvl="0" algn="ctr" defTabSz="457200" rtl="0" eaLnBrk="1" fontAlgn="auto" latinLnBrk="0" hangingPunct="1">
              <a:lnSpc>
                <a:spcPct val="90000"/>
              </a:lnSpc>
              <a:spcBef>
                <a:spcPts val="0"/>
              </a:spcBef>
              <a:spcAft>
                <a:spcPts val="0"/>
              </a:spcAft>
              <a:buClrTx/>
              <a:buSzTx/>
              <a:tabLst/>
              <a:defRPr/>
            </a:pPr>
            <a:r>
              <a:rPr kumimoji="0" lang="en-US" altLang="en-US" sz="4400" b="0" i="0" u="none" strike="noStrike" kern="1200" cap="none" spc="0" normalizeH="0" baseline="0" noProof="0" dirty="0">
                <a:ln>
                  <a:noFill/>
                </a:ln>
                <a:solidFill>
                  <a:srgbClr val="00B0F0"/>
                </a:solidFill>
                <a:effectLst/>
                <a:uLnTx/>
                <a:uFillTx/>
                <a:latin typeface="Century Gothic" panose="020B0502020202020204" pitchFamily="34" charset="0"/>
                <a:ea typeface="Calibri" charset="0"/>
                <a:cs typeface="Calibri" charset="0"/>
              </a:rPr>
              <a:t>mentors</a:t>
            </a:r>
          </a:p>
        </p:txBody>
      </p:sp>
      <p:sp>
        <p:nvSpPr>
          <p:cNvPr id="5" name="Rectangle 4">
            <a:extLst>
              <a:ext uri="{FF2B5EF4-FFF2-40B4-BE49-F238E27FC236}">
                <a16:creationId xmlns:a16="http://schemas.microsoft.com/office/drawing/2014/main" id="{04E48A5D-C530-1950-DBC2-B31F6FB62BA0}"/>
              </a:ext>
            </a:extLst>
          </p:cNvPr>
          <p:cNvSpPr/>
          <p:nvPr/>
        </p:nvSpPr>
        <p:spPr>
          <a:xfrm>
            <a:off x="6096000" y="2153628"/>
            <a:ext cx="3319149" cy="701731"/>
          </a:xfrm>
          <a:prstGeom prst="rect">
            <a:avLst/>
          </a:prstGeom>
        </p:spPr>
        <p:txBody>
          <a:bodyPr wrap="square">
            <a:spAutoFit/>
          </a:bodyPr>
          <a:lstStyle/>
          <a:p>
            <a:pPr marR="0" lvl="0" algn="ctr" defTabSz="457200" rtl="0" eaLnBrk="1" fontAlgn="auto" latinLnBrk="0" hangingPunct="1">
              <a:lnSpc>
                <a:spcPct val="90000"/>
              </a:lnSpc>
              <a:spcBef>
                <a:spcPts val="0"/>
              </a:spcBef>
              <a:spcAft>
                <a:spcPts val="0"/>
              </a:spcAft>
              <a:buClrTx/>
              <a:buSzTx/>
              <a:tabLst/>
              <a:defRPr/>
            </a:pPr>
            <a:r>
              <a:rPr lang="en-US" altLang="en-US" sz="4400" dirty="0">
                <a:solidFill>
                  <a:schemeClr val="accent6"/>
                </a:solidFill>
                <a:latin typeface="Century Gothic" panose="020B0502020202020204" pitchFamily="34" charset="0"/>
                <a:ea typeface="Calibri" charset="0"/>
                <a:cs typeface="Calibri" charset="0"/>
              </a:rPr>
              <a:t>leaders</a:t>
            </a:r>
            <a:endParaRPr kumimoji="0" lang="en-US" altLang="en-US" sz="4400" b="0" i="0" u="none" strike="noStrike" kern="1200" cap="none" spc="0" normalizeH="0" baseline="0" noProof="0" dirty="0">
              <a:ln>
                <a:noFill/>
              </a:ln>
              <a:solidFill>
                <a:srgbClr val="002060"/>
              </a:solidFill>
              <a:effectLst/>
              <a:uLnTx/>
              <a:uFillTx/>
              <a:latin typeface="Century Gothic" panose="020B0502020202020204" pitchFamily="34" charset="0"/>
              <a:ea typeface="Calibri" charset="0"/>
              <a:cs typeface="Calibri" charset="0"/>
            </a:endParaRPr>
          </a:p>
        </p:txBody>
      </p:sp>
      <p:sp>
        <p:nvSpPr>
          <p:cNvPr id="6" name="Rectangle 5">
            <a:extLst>
              <a:ext uri="{FF2B5EF4-FFF2-40B4-BE49-F238E27FC236}">
                <a16:creationId xmlns:a16="http://schemas.microsoft.com/office/drawing/2014/main" id="{B343D11E-A474-13DE-989F-E54FBD755063}"/>
              </a:ext>
            </a:extLst>
          </p:cNvPr>
          <p:cNvSpPr/>
          <p:nvPr/>
        </p:nvSpPr>
        <p:spPr>
          <a:xfrm>
            <a:off x="5689029" y="3821292"/>
            <a:ext cx="4133089" cy="701731"/>
          </a:xfrm>
          <a:prstGeom prst="rect">
            <a:avLst/>
          </a:prstGeom>
        </p:spPr>
        <p:txBody>
          <a:bodyPr wrap="square">
            <a:spAutoFit/>
          </a:bodyPr>
          <a:lstStyle/>
          <a:p>
            <a:pPr marR="0" lvl="0" algn="ctr" defTabSz="457200" rtl="0" eaLnBrk="1" fontAlgn="auto" latinLnBrk="0" hangingPunct="1">
              <a:lnSpc>
                <a:spcPct val="90000"/>
              </a:lnSpc>
              <a:spcBef>
                <a:spcPts val="0"/>
              </a:spcBef>
              <a:spcAft>
                <a:spcPts val="0"/>
              </a:spcAft>
              <a:buClrTx/>
              <a:buSzTx/>
              <a:tabLst/>
              <a:defRPr/>
            </a:pPr>
            <a:r>
              <a:rPr kumimoji="0" lang="en-US" altLang="en-US" sz="4400" b="0" i="0" u="none" strike="noStrike" kern="1200" cap="none" spc="0" normalizeH="0" baseline="0" noProof="0" dirty="0">
                <a:ln>
                  <a:noFill/>
                </a:ln>
                <a:solidFill>
                  <a:srgbClr val="ED7D31"/>
                </a:solidFill>
                <a:effectLst/>
                <a:uLnTx/>
                <a:uFillTx/>
                <a:latin typeface="Century Gothic" panose="020B0502020202020204" pitchFamily="34" charset="0"/>
                <a:ea typeface="Calibri" charset="0"/>
                <a:cs typeface="Calibri" charset="0"/>
              </a:rPr>
              <a:t>new teachers</a:t>
            </a:r>
          </a:p>
        </p:txBody>
      </p:sp>
      <p:pic>
        <p:nvPicPr>
          <p:cNvPr id="2" name="Picture 1">
            <a:extLst>
              <a:ext uri="{FF2B5EF4-FFF2-40B4-BE49-F238E27FC236}">
                <a16:creationId xmlns:a16="http://schemas.microsoft.com/office/drawing/2014/main" id="{9D53B79E-B1D3-0BB9-96E6-FB352569F589}"/>
              </a:ext>
            </a:extLst>
          </p:cNvPr>
          <p:cNvPicPr>
            <a:picLocks noChangeAspect="1"/>
          </p:cNvPicPr>
          <p:nvPr/>
        </p:nvPicPr>
        <p:blipFill rotWithShape="1">
          <a:blip r:embed="rId3"/>
          <a:srcRect r="23728"/>
          <a:stretch/>
        </p:blipFill>
        <p:spPr>
          <a:xfrm>
            <a:off x="412759" y="0"/>
            <a:ext cx="8669458" cy="1888690"/>
          </a:xfrm>
          <a:prstGeom prst="rect">
            <a:avLst/>
          </a:prstGeom>
        </p:spPr>
      </p:pic>
    </p:spTree>
    <p:extLst>
      <p:ext uri="{BB962C8B-B14F-4D97-AF65-F5344CB8AC3E}">
        <p14:creationId xmlns:p14="http://schemas.microsoft.com/office/powerpoint/2010/main" val="60328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1276E88-0BE3-D21A-0083-0A2C1F786137}"/>
              </a:ext>
            </a:extLst>
          </p:cNvPr>
          <p:cNvPicPr>
            <a:picLocks noChangeAspect="1"/>
          </p:cNvPicPr>
          <p:nvPr/>
        </p:nvPicPr>
        <p:blipFill>
          <a:blip r:embed="rId3"/>
          <a:stretch>
            <a:fillRect/>
          </a:stretch>
        </p:blipFill>
        <p:spPr>
          <a:xfrm>
            <a:off x="412758" y="0"/>
            <a:ext cx="11366483" cy="1888690"/>
          </a:xfrm>
          <a:prstGeom prst="rect">
            <a:avLst/>
          </a:prstGeom>
        </p:spPr>
      </p:pic>
      <p:grpSp>
        <p:nvGrpSpPr>
          <p:cNvPr id="15" name="Group 14">
            <a:extLst>
              <a:ext uri="{FF2B5EF4-FFF2-40B4-BE49-F238E27FC236}">
                <a16:creationId xmlns:a16="http://schemas.microsoft.com/office/drawing/2014/main" id="{EE156FF5-9E4F-1767-77C6-7947EEB5FE50}"/>
              </a:ext>
            </a:extLst>
          </p:cNvPr>
          <p:cNvGrpSpPr/>
          <p:nvPr/>
        </p:nvGrpSpPr>
        <p:grpSpPr>
          <a:xfrm>
            <a:off x="8698182" y="2017551"/>
            <a:ext cx="3081059" cy="4013961"/>
            <a:chOff x="8954376" y="2119913"/>
            <a:chExt cx="3081059" cy="4013961"/>
          </a:xfrm>
        </p:grpSpPr>
        <p:pic>
          <p:nvPicPr>
            <p:cNvPr id="10" name="Picture 9" descr="A black background with a black square&#10;&#10;Description automatically generated with medium confidence">
              <a:extLst>
                <a:ext uri="{FF2B5EF4-FFF2-40B4-BE49-F238E27FC236}">
                  <a16:creationId xmlns:a16="http://schemas.microsoft.com/office/drawing/2014/main" id="{3AE58AE9-237B-1104-8FA4-FAC8FA4E4FE6}"/>
                </a:ext>
              </a:extLst>
            </p:cNvPr>
            <p:cNvPicPr>
              <a:picLocks noChangeAspect="1"/>
            </p:cNvPicPr>
            <p:nvPr/>
          </p:nvPicPr>
          <p:blipFill>
            <a:blip r:embed="rId4" cstate="print">
              <a:duotone>
                <a:schemeClr val="accent2">
                  <a:shade val="45000"/>
                  <a:satMod val="135000"/>
                </a:schemeClr>
                <a:prstClr val="white"/>
              </a:duotone>
              <a:alphaModFix amt="44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21068718">
              <a:off x="8954376" y="2119913"/>
              <a:ext cx="1467791" cy="1523063"/>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CD502FF8-CC77-9DDC-467D-6C7E0B30A100}"/>
                </a:ext>
              </a:extLst>
            </p:cNvPr>
            <p:cNvPicPr>
              <a:picLocks noChangeAspect="1"/>
            </p:cNvPicPr>
            <p:nvPr/>
          </p:nvPicPr>
          <p:blipFill>
            <a:blip r:embed="rId4" cstate="print">
              <a:alphaModFix amt="44000"/>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721997">
              <a:off x="10442908" y="2881444"/>
              <a:ext cx="1467791" cy="1523063"/>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D75FC4B4-F69F-4CFE-90A1-6C9A42F2DCCD}"/>
                </a:ext>
              </a:extLst>
            </p:cNvPr>
            <p:cNvPicPr>
              <a:picLocks noChangeAspect="1"/>
            </p:cNvPicPr>
            <p:nvPr/>
          </p:nvPicPr>
          <p:blipFill>
            <a:blip r:embed="rId4" cstate="print">
              <a:alphaModFix amt="44000"/>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271330" y="3779245"/>
              <a:ext cx="1467791" cy="1523063"/>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432B9C2C-1C80-D2A0-49C2-6A1C93097831}"/>
                </a:ext>
              </a:extLst>
            </p:cNvPr>
            <p:cNvPicPr>
              <a:picLocks noChangeAspect="1"/>
            </p:cNvPicPr>
            <p:nvPr/>
          </p:nvPicPr>
          <p:blipFill>
            <a:blip r:embed="rId4" cstate="print">
              <a:alphaModFix amt="44000"/>
              <a:duotone>
                <a:schemeClr val="accent3">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9963604">
              <a:off x="10567644" y="4610811"/>
              <a:ext cx="1467791" cy="1523063"/>
            </a:xfrm>
            <a:prstGeom prst="rect">
              <a:avLst/>
            </a:prstGeom>
          </p:spPr>
        </p:pic>
      </p:grpSp>
    </p:spTree>
    <p:extLst>
      <p:ext uri="{BB962C8B-B14F-4D97-AF65-F5344CB8AC3E}">
        <p14:creationId xmlns:p14="http://schemas.microsoft.com/office/powerpoint/2010/main" val="93031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764C4-860A-84B4-979A-45289B846AC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1E5A75A-9FEE-0F05-EB48-EAE8AD612265}"/>
              </a:ext>
            </a:extLst>
          </p:cNvPr>
          <p:cNvSpPr txBox="1"/>
          <p:nvPr/>
        </p:nvSpPr>
        <p:spPr>
          <a:xfrm>
            <a:off x="1920017" y="2644170"/>
            <a:ext cx="8351966" cy="1569660"/>
          </a:xfrm>
          <a:prstGeom prst="rect">
            <a:avLst/>
          </a:prstGeom>
          <a:noFill/>
        </p:spPr>
        <p:txBody>
          <a:bodyPr wrap="none" lIns="91440" tIns="45720" rIns="91440" bIns="45720" rtlCol="0" anchor="t">
            <a:spAutoFit/>
          </a:bodyPr>
          <a:lstStyle/>
          <a:p>
            <a:pPr algn="ctr"/>
            <a:r>
              <a:rPr lang="en-US" sz="9600" b="1" dirty="0">
                <a:solidFill>
                  <a:srgbClr val="035EA0"/>
                </a:solidFill>
                <a:latin typeface="Century Gothic"/>
              </a:rPr>
              <a:t>new</a:t>
            </a:r>
            <a:r>
              <a:rPr lang="en-US" sz="9600" dirty="0">
                <a:solidFill>
                  <a:srgbClr val="035EA0"/>
                </a:solidFill>
                <a:latin typeface="Century Gothic"/>
              </a:rPr>
              <a:t> teachers</a:t>
            </a:r>
          </a:p>
        </p:txBody>
      </p:sp>
    </p:spTree>
    <p:extLst>
      <p:ext uri="{BB962C8B-B14F-4D97-AF65-F5344CB8AC3E}">
        <p14:creationId xmlns:p14="http://schemas.microsoft.com/office/powerpoint/2010/main" val="181124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21018</TotalTime>
  <Words>4326</Words>
  <Application>Microsoft Office PowerPoint</Application>
  <PresentationFormat>Widescreen</PresentationFormat>
  <Paragraphs>588</Paragraphs>
  <Slides>40</Slides>
  <Notes>40</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40</vt:i4>
      </vt:variant>
    </vt:vector>
  </HeadingPairs>
  <TitlesOfParts>
    <vt:vector size="57" baseType="lpstr">
      <vt:lpstr>Arial</vt:lpstr>
      <vt:lpstr>Avenir Book</vt:lpstr>
      <vt:lpstr>Avenir Next</vt:lpstr>
      <vt:lpstr>Calibri</vt:lpstr>
      <vt:lpstr>Calibri Light</vt:lpstr>
      <vt:lpstr>Century Gothic</vt:lpstr>
      <vt:lpstr>Monotype Sorts</vt:lpstr>
      <vt:lpstr>Roboto</vt:lpstr>
      <vt:lpstr>Symbol</vt:lpstr>
      <vt:lpstr>1_Office Theme</vt:lpstr>
      <vt:lpstr>4_Office Theme</vt:lpstr>
      <vt:lpstr>2_Office Theme</vt:lpstr>
      <vt:lpstr>5_Office Theme</vt:lpstr>
      <vt:lpstr>6_Office Theme</vt:lpstr>
      <vt:lpstr>1_Custom Design</vt:lpstr>
      <vt:lpstr>3_Office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 Tatum</dc:creator>
  <cp:lastModifiedBy>Stephanie Camarillo-Zelenak</cp:lastModifiedBy>
  <cp:revision>213</cp:revision>
  <dcterms:created xsi:type="dcterms:W3CDTF">2016-03-02T16:21:19Z</dcterms:created>
  <dcterms:modified xsi:type="dcterms:W3CDTF">2024-03-28T05:56:45Z</dcterms:modified>
</cp:coreProperties>
</file>