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5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6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7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8.xml" ContentType="application/vnd.openxmlformats-officedocument.theme+xml"/>
  <Override PartName="/ppt/slideLayouts/slideLayout3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8" r:id="rId1"/>
    <p:sldMasterId id="2147483939" r:id="rId2"/>
    <p:sldMasterId id="2147483782" r:id="rId3"/>
    <p:sldMasterId id="2147483794" r:id="rId4"/>
    <p:sldMasterId id="2147483944" r:id="rId5"/>
    <p:sldMasterId id="2147483910" r:id="rId6"/>
    <p:sldMasterId id="2147483786" r:id="rId7"/>
    <p:sldMasterId id="2147483950" r:id="rId8"/>
    <p:sldMasterId id="2147483956" r:id="rId9"/>
  </p:sldMasterIdLst>
  <p:notesMasterIdLst>
    <p:notesMasterId r:id="rId38"/>
  </p:notesMasterIdLst>
  <p:handoutMasterIdLst>
    <p:handoutMasterId r:id="rId39"/>
  </p:handoutMasterIdLst>
  <p:sldIdLst>
    <p:sldId id="2145709065" r:id="rId10"/>
    <p:sldId id="2145707102" r:id="rId11"/>
    <p:sldId id="2145709066" r:id="rId12"/>
    <p:sldId id="2145709058" r:id="rId13"/>
    <p:sldId id="2145709059" r:id="rId14"/>
    <p:sldId id="2145709068" r:id="rId15"/>
    <p:sldId id="2145708835" r:id="rId16"/>
    <p:sldId id="2145709057" r:id="rId17"/>
    <p:sldId id="2145707080" r:id="rId18"/>
    <p:sldId id="2145708434" r:id="rId19"/>
    <p:sldId id="2145708836" r:id="rId20"/>
    <p:sldId id="10939" r:id="rId21"/>
    <p:sldId id="2145708837" r:id="rId22"/>
    <p:sldId id="2145709055" r:id="rId23"/>
    <p:sldId id="2145707093" r:id="rId24"/>
    <p:sldId id="2145708797" r:id="rId25"/>
    <p:sldId id="2145708839" r:id="rId26"/>
    <p:sldId id="2145707082" r:id="rId27"/>
    <p:sldId id="2145707090" r:id="rId28"/>
    <p:sldId id="2145709062" r:id="rId29"/>
    <p:sldId id="2145707101" r:id="rId30"/>
    <p:sldId id="12166" r:id="rId31"/>
    <p:sldId id="2145707109" r:id="rId32"/>
    <p:sldId id="2145709069" r:id="rId33"/>
    <p:sldId id="2145709070" r:id="rId34"/>
    <p:sldId id="2145709071" r:id="rId35"/>
    <p:sldId id="2145707100" r:id="rId36"/>
    <p:sldId id="2145709060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99"/>
    <a:srgbClr val="F05A92"/>
    <a:srgbClr val="0063C2"/>
    <a:srgbClr val="770A6D"/>
    <a:srgbClr val="560F60"/>
    <a:srgbClr val="0175A7"/>
    <a:srgbClr val="AE2EA8"/>
    <a:srgbClr val="8C54A2"/>
    <a:srgbClr val="FBAC18"/>
    <a:srgbClr val="28AA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87" autoAdjust="0"/>
    <p:restoredTop sz="82838"/>
  </p:normalViewPr>
  <p:slideViewPr>
    <p:cSldViewPr snapToGrid="0">
      <p:cViewPr varScale="1">
        <p:scale>
          <a:sx n="132" d="100"/>
          <a:sy n="132" d="100"/>
        </p:scale>
        <p:origin x="560" y="1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234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925EC0-236F-A343-A074-1C60A4715024}" type="doc">
      <dgm:prSet loTypeId="urn:microsoft.com/office/officeart/2008/layout/HorizontalMultiLevelHierarchy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722B82F-C472-9F4D-93FC-1D70034C9708}">
      <dgm:prSet phldrT="[Text]"/>
      <dgm:spPr>
        <a:solidFill>
          <a:schemeClr val="tx1"/>
        </a:solidFill>
      </dgm:spPr>
      <dgm:t>
        <a:bodyPr/>
        <a:lstStyle/>
        <a:p>
          <a:r>
            <a:rPr lang="en-US" dirty="0"/>
            <a:t>what we see</a:t>
          </a:r>
        </a:p>
      </dgm:t>
    </dgm:pt>
    <dgm:pt modelId="{273277FA-A840-AA42-8D98-6A23057D7C90}" type="parTrans" cxnId="{0760F2D6-BA7B-C042-A0D8-4995B8477654}">
      <dgm:prSet/>
      <dgm:spPr/>
      <dgm:t>
        <a:bodyPr/>
        <a:lstStyle/>
        <a:p>
          <a:endParaRPr lang="en-US"/>
        </a:p>
      </dgm:t>
    </dgm:pt>
    <dgm:pt modelId="{AEB2CD99-2C62-C645-81C0-0B31CB58FDB3}" type="sibTrans" cxnId="{0760F2D6-BA7B-C042-A0D8-4995B8477654}">
      <dgm:prSet/>
      <dgm:spPr/>
      <dgm:t>
        <a:bodyPr/>
        <a:lstStyle/>
        <a:p>
          <a:endParaRPr lang="en-US"/>
        </a:p>
      </dgm:t>
    </dgm:pt>
    <dgm:pt modelId="{3337D444-E344-2349-8315-0CBC2DB9F372}">
      <dgm:prSet phldrT="[Text]"/>
      <dgm:spPr>
        <a:solidFill>
          <a:srgbClr val="660066"/>
        </a:solidFill>
      </dgm:spPr>
      <dgm:t>
        <a:bodyPr/>
        <a:lstStyle/>
        <a:p>
          <a:r>
            <a:rPr lang="en-US" dirty="0"/>
            <a:t>vocabulary</a:t>
          </a:r>
        </a:p>
      </dgm:t>
    </dgm:pt>
    <dgm:pt modelId="{2C5881BC-AE23-6740-A851-4239A942F157}" type="parTrans" cxnId="{8A58C77F-6EA9-1248-AF24-4AE9C64A9F2E}">
      <dgm:prSet/>
      <dgm:spPr/>
      <dgm:t>
        <a:bodyPr/>
        <a:lstStyle/>
        <a:p>
          <a:endParaRPr lang="en-US"/>
        </a:p>
      </dgm:t>
    </dgm:pt>
    <dgm:pt modelId="{22831C6A-E002-CB46-9AB0-5AD1A939E8FA}" type="sibTrans" cxnId="{8A58C77F-6EA9-1248-AF24-4AE9C64A9F2E}">
      <dgm:prSet/>
      <dgm:spPr/>
      <dgm:t>
        <a:bodyPr/>
        <a:lstStyle/>
        <a:p>
          <a:endParaRPr lang="en-US"/>
        </a:p>
      </dgm:t>
    </dgm:pt>
    <dgm:pt modelId="{8BD8A19A-DB94-8F49-B624-32CA21923872}">
      <dgm:prSet phldrT="[Text]"/>
      <dgm:spPr>
        <a:solidFill>
          <a:srgbClr val="035EA0"/>
        </a:solidFill>
      </dgm:spPr>
      <dgm:t>
        <a:bodyPr/>
        <a:lstStyle/>
        <a:p>
          <a:r>
            <a:rPr lang="en-US" dirty="0"/>
            <a:t>stimuli</a:t>
          </a:r>
        </a:p>
      </dgm:t>
    </dgm:pt>
    <dgm:pt modelId="{720BA640-1582-1742-A8E7-61C45D63E270}" type="parTrans" cxnId="{07BE5974-99C5-A24A-A66F-C081356D1D55}">
      <dgm:prSet/>
      <dgm:spPr/>
      <dgm:t>
        <a:bodyPr/>
        <a:lstStyle/>
        <a:p>
          <a:endParaRPr lang="en-US"/>
        </a:p>
      </dgm:t>
    </dgm:pt>
    <dgm:pt modelId="{71A93144-F085-F348-BC6A-604E46FC88C4}" type="sibTrans" cxnId="{07BE5974-99C5-A24A-A66F-C081356D1D55}">
      <dgm:prSet/>
      <dgm:spPr/>
      <dgm:t>
        <a:bodyPr/>
        <a:lstStyle/>
        <a:p>
          <a:endParaRPr lang="en-US"/>
        </a:p>
      </dgm:t>
    </dgm:pt>
    <dgm:pt modelId="{AA5B95CD-AEE7-DB40-B420-7B6FEECC660E}">
      <dgm:prSet phldrT="[Text]"/>
      <dgm:spPr>
        <a:solidFill>
          <a:srgbClr val="008000"/>
        </a:solidFill>
      </dgm:spPr>
      <dgm:t>
        <a:bodyPr/>
        <a:lstStyle/>
        <a:p>
          <a:r>
            <a:rPr lang="en-US" dirty="0"/>
            <a:t>layers of thinking</a:t>
          </a:r>
        </a:p>
      </dgm:t>
    </dgm:pt>
    <dgm:pt modelId="{2E7F3182-787A-0445-988E-117332968F3D}" type="parTrans" cxnId="{39AF2F2F-2ABC-5743-8D66-F1F0413221D2}">
      <dgm:prSet/>
      <dgm:spPr/>
      <dgm:t>
        <a:bodyPr/>
        <a:lstStyle/>
        <a:p>
          <a:endParaRPr lang="en-US"/>
        </a:p>
      </dgm:t>
    </dgm:pt>
    <dgm:pt modelId="{06BAA104-2199-394A-B54F-58C256510897}" type="sibTrans" cxnId="{39AF2F2F-2ABC-5743-8D66-F1F0413221D2}">
      <dgm:prSet/>
      <dgm:spPr/>
      <dgm:t>
        <a:bodyPr/>
        <a:lstStyle/>
        <a:p>
          <a:endParaRPr lang="en-US"/>
        </a:p>
      </dgm:t>
    </dgm:pt>
    <dgm:pt modelId="{7A5388A0-F791-9E48-9F03-5AF4E2E94C5D}" type="pres">
      <dgm:prSet presAssocID="{85925EC0-236F-A343-A074-1C60A4715024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30D24C8D-4B2D-2A4C-8ABF-1740C5B2E943}" type="pres">
      <dgm:prSet presAssocID="{F722B82F-C472-9F4D-93FC-1D70034C9708}" presName="root1" presStyleCnt="0"/>
      <dgm:spPr/>
    </dgm:pt>
    <dgm:pt modelId="{E94B57E9-CA64-4E46-B717-7BF80FD8A8C1}" type="pres">
      <dgm:prSet presAssocID="{F722B82F-C472-9F4D-93FC-1D70034C9708}" presName="LevelOneTextNode" presStyleLbl="node0" presStyleIdx="0" presStyleCnt="1">
        <dgm:presLayoutVars>
          <dgm:chPref val="3"/>
        </dgm:presLayoutVars>
      </dgm:prSet>
      <dgm:spPr/>
    </dgm:pt>
    <dgm:pt modelId="{0731D815-A0A6-5A40-B208-3DF4B567B468}" type="pres">
      <dgm:prSet presAssocID="{F722B82F-C472-9F4D-93FC-1D70034C9708}" presName="level2hierChild" presStyleCnt="0"/>
      <dgm:spPr/>
    </dgm:pt>
    <dgm:pt modelId="{743C1AB1-1C53-114A-88EF-85172B402645}" type="pres">
      <dgm:prSet presAssocID="{2C5881BC-AE23-6740-A851-4239A942F157}" presName="conn2-1" presStyleLbl="parChTrans1D2" presStyleIdx="0" presStyleCnt="3"/>
      <dgm:spPr/>
    </dgm:pt>
    <dgm:pt modelId="{D7623624-DC16-A94D-BEAB-C8E0B60EE9BE}" type="pres">
      <dgm:prSet presAssocID="{2C5881BC-AE23-6740-A851-4239A942F157}" presName="connTx" presStyleLbl="parChTrans1D2" presStyleIdx="0" presStyleCnt="3"/>
      <dgm:spPr/>
    </dgm:pt>
    <dgm:pt modelId="{64279DCB-13EF-7C45-9D16-244956DC87AB}" type="pres">
      <dgm:prSet presAssocID="{3337D444-E344-2349-8315-0CBC2DB9F372}" presName="root2" presStyleCnt="0"/>
      <dgm:spPr/>
    </dgm:pt>
    <dgm:pt modelId="{32569F0D-25FE-3E45-A077-5C6547130367}" type="pres">
      <dgm:prSet presAssocID="{3337D444-E344-2349-8315-0CBC2DB9F372}" presName="LevelTwoTextNode" presStyleLbl="node2" presStyleIdx="0" presStyleCnt="3">
        <dgm:presLayoutVars>
          <dgm:chPref val="3"/>
        </dgm:presLayoutVars>
      </dgm:prSet>
      <dgm:spPr/>
    </dgm:pt>
    <dgm:pt modelId="{47F3B967-FF00-DD43-87F5-3D6D3D38068E}" type="pres">
      <dgm:prSet presAssocID="{3337D444-E344-2349-8315-0CBC2DB9F372}" presName="level3hierChild" presStyleCnt="0"/>
      <dgm:spPr/>
    </dgm:pt>
    <dgm:pt modelId="{6695A477-F6B2-C349-9C30-5A2CD367A8D9}" type="pres">
      <dgm:prSet presAssocID="{720BA640-1582-1742-A8E7-61C45D63E270}" presName="conn2-1" presStyleLbl="parChTrans1D2" presStyleIdx="1" presStyleCnt="3"/>
      <dgm:spPr/>
    </dgm:pt>
    <dgm:pt modelId="{F785AE17-F877-3F47-8CEA-C2F45366F659}" type="pres">
      <dgm:prSet presAssocID="{720BA640-1582-1742-A8E7-61C45D63E270}" presName="connTx" presStyleLbl="parChTrans1D2" presStyleIdx="1" presStyleCnt="3"/>
      <dgm:spPr/>
    </dgm:pt>
    <dgm:pt modelId="{355C9E3E-8F86-8049-B53B-5756E06590D7}" type="pres">
      <dgm:prSet presAssocID="{8BD8A19A-DB94-8F49-B624-32CA21923872}" presName="root2" presStyleCnt="0"/>
      <dgm:spPr/>
    </dgm:pt>
    <dgm:pt modelId="{2DA90891-C62A-4A42-B2A8-398DCB74618D}" type="pres">
      <dgm:prSet presAssocID="{8BD8A19A-DB94-8F49-B624-32CA21923872}" presName="LevelTwoTextNode" presStyleLbl="node2" presStyleIdx="1" presStyleCnt="3">
        <dgm:presLayoutVars>
          <dgm:chPref val="3"/>
        </dgm:presLayoutVars>
      </dgm:prSet>
      <dgm:spPr/>
    </dgm:pt>
    <dgm:pt modelId="{35F9E704-9187-B341-A1E5-BCC54E023801}" type="pres">
      <dgm:prSet presAssocID="{8BD8A19A-DB94-8F49-B624-32CA21923872}" presName="level3hierChild" presStyleCnt="0"/>
      <dgm:spPr/>
    </dgm:pt>
    <dgm:pt modelId="{1831ACA6-0489-B346-B321-183D540DDF8A}" type="pres">
      <dgm:prSet presAssocID="{2E7F3182-787A-0445-988E-117332968F3D}" presName="conn2-1" presStyleLbl="parChTrans1D2" presStyleIdx="2" presStyleCnt="3"/>
      <dgm:spPr/>
    </dgm:pt>
    <dgm:pt modelId="{8205057C-FB67-E847-AFB4-19B05A20C69B}" type="pres">
      <dgm:prSet presAssocID="{2E7F3182-787A-0445-988E-117332968F3D}" presName="connTx" presStyleLbl="parChTrans1D2" presStyleIdx="2" presStyleCnt="3"/>
      <dgm:spPr/>
    </dgm:pt>
    <dgm:pt modelId="{F9899FEA-65F6-EB42-9CAF-D0ED14E1C90A}" type="pres">
      <dgm:prSet presAssocID="{AA5B95CD-AEE7-DB40-B420-7B6FEECC660E}" presName="root2" presStyleCnt="0"/>
      <dgm:spPr/>
    </dgm:pt>
    <dgm:pt modelId="{DD563910-3121-684E-A6E6-2FE54889A6DA}" type="pres">
      <dgm:prSet presAssocID="{AA5B95CD-AEE7-DB40-B420-7B6FEECC660E}" presName="LevelTwoTextNode" presStyleLbl="node2" presStyleIdx="2" presStyleCnt="3">
        <dgm:presLayoutVars>
          <dgm:chPref val="3"/>
        </dgm:presLayoutVars>
      </dgm:prSet>
      <dgm:spPr/>
    </dgm:pt>
    <dgm:pt modelId="{73EF1F11-73A3-8B42-8B39-CA84848C45E0}" type="pres">
      <dgm:prSet presAssocID="{AA5B95CD-AEE7-DB40-B420-7B6FEECC660E}" presName="level3hierChild" presStyleCnt="0"/>
      <dgm:spPr/>
    </dgm:pt>
  </dgm:ptLst>
  <dgm:cxnLst>
    <dgm:cxn modelId="{4E052203-3FC6-7A4B-8C8E-C0AC66A23D5B}" type="presOf" srcId="{8BD8A19A-DB94-8F49-B624-32CA21923872}" destId="{2DA90891-C62A-4A42-B2A8-398DCB74618D}" srcOrd="0" destOrd="0" presId="urn:microsoft.com/office/officeart/2008/layout/HorizontalMultiLevelHierarchy"/>
    <dgm:cxn modelId="{117BC116-3BF2-2E4C-A94E-04DC05597F53}" type="presOf" srcId="{2E7F3182-787A-0445-988E-117332968F3D}" destId="{1831ACA6-0489-B346-B321-183D540DDF8A}" srcOrd="0" destOrd="0" presId="urn:microsoft.com/office/officeart/2008/layout/HorizontalMultiLevelHierarchy"/>
    <dgm:cxn modelId="{09429823-0887-BF41-B27B-A74FDA3D226E}" type="presOf" srcId="{AA5B95CD-AEE7-DB40-B420-7B6FEECC660E}" destId="{DD563910-3121-684E-A6E6-2FE54889A6DA}" srcOrd="0" destOrd="0" presId="urn:microsoft.com/office/officeart/2008/layout/HorizontalMultiLevelHierarchy"/>
    <dgm:cxn modelId="{2BF2BD24-741F-504B-97BB-F7FE2E85FB38}" type="presOf" srcId="{2C5881BC-AE23-6740-A851-4239A942F157}" destId="{743C1AB1-1C53-114A-88EF-85172B402645}" srcOrd="0" destOrd="0" presId="urn:microsoft.com/office/officeart/2008/layout/HorizontalMultiLevelHierarchy"/>
    <dgm:cxn modelId="{39AF2F2F-2ABC-5743-8D66-F1F0413221D2}" srcId="{F722B82F-C472-9F4D-93FC-1D70034C9708}" destId="{AA5B95CD-AEE7-DB40-B420-7B6FEECC660E}" srcOrd="2" destOrd="0" parTransId="{2E7F3182-787A-0445-988E-117332968F3D}" sibTransId="{06BAA104-2199-394A-B54F-58C256510897}"/>
    <dgm:cxn modelId="{02DE6F3A-BFF9-F048-B7CB-EA26D87A873C}" type="presOf" srcId="{F722B82F-C472-9F4D-93FC-1D70034C9708}" destId="{E94B57E9-CA64-4E46-B717-7BF80FD8A8C1}" srcOrd="0" destOrd="0" presId="urn:microsoft.com/office/officeart/2008/layout/HorizontalMultiLevelHierarchy"/>
    <dgm:cxn modelId="{07BE5974-99C5-A24A-A66F-C081356D1D55}" srcId="{F722B82F-C472-9F4D-93FC-1D70034C9708}" destId="{8BD8A19A-DB94-8F49-B624-32CA21923872}" srcOrd="1" destOrd="0" parTransId="{720BA640-1582-1742-A8E7-61C45D63E270}" sibTransId="{71A93144-F085-F348-BC6A-604E46FC88C4}"/>
    <dgm:cxn modelId="{8A58C77F-6EA9-1248-AF24-4AE9C64A9F2E}" srcId="{F722B82F-C472-9F4D-93FC-1D70034C9708}" destId="{3337D444-E344-2349-8315-0CBC2DB9F372}" srcOrd="0" destOrd="0" parTransId="{2C5881BC-AE23-6740-A851-4239A942F157}" sibTransId="{22831C6A-E002-CB46-9AB0-5AD1A939E8FA}"/>
    <dgm:cxn modelId="{BEB22681-ECE2-544D-81D5-255DC69592E2}" type="presOf" srcId="{85925EC0-236F-A343-A074-1C60A4715024}" destId="{7A5388A0-F791-9E48-9F03-5AF4E2E94C5D}" srcOrd="0" destOrd="0" presId="urn:microsoft.com/office/officeart/2008/layout/HorizontalMultiLevelHierarchy"/>
    <dgm:cxn modelId="{17FAE28D-2D6A-C442-B3E9-90BB517CDCCF}" type="presOf" srcId="{3337D444-E344-2349-8315-0CBC2DB9F372}" destId="{32569F0D-25FE-3E45-A077-5C6547130367}" srcOrd="0" destOrd="0" presId="urn:microsoft.com/office/officeart/2008/layout/HorizontalMultiLevelHierarchy"/>
    <dgm:cxn modelId="{8BD2AAA2-0BF0-984D-B151-D8171C8EBCAE}" type="presOf" srcId="{720BA640-1582-1742-A8E7-61C45D63E270}" destId="{6695A477-F6B2-C349-9C30-5A2CD367A8D9}" srcOrd="0" destOrd="0" presId="urn:microsoft.com/office/officeart/2008/layout/HorizontalMultiLevelHierarchy"/>
    <dgm:cxn modelId="{43BE86C7-8F02-E040-852A-E171D2BE4C23}" type="presOf" srcId="{2E7F3182-787A-0445-988E-117332968F3D}" destId="{8205057C-FB67-E847-AFB4-19B05A20C69B}" srcOrd="1" destOrd="0" presId="urn:microsoft.com/office/officeart/2008/layout/HorizontalMultiLevelHierarchy"/>
    <dgm:cxn modelId="{0760F2D6-BA7B-C042-A0D8-4995B8477654}" srcId="{85925EC0-236F-A343-A074-1C60A4715024}" destId="{F722B82F-C472-9F4D-93FC-1D70034C9708}" srcOrd="0" destOrd="0" parTransId="{273277FA-A840-AA42-8D98-6A23057D7C90}" sibTransId="{AEB2CD99-2C62-C645-81C0-0B31CB58FDB3}"/>
    <dgm:cxn modelId="{D9A969E9-F2C0-B844-B179-DE2DBB06334A}" type="presOf" srcId="{2C5881BC-AE23-6740-A851-4239A942F157}" destId="{D7623624-DC16-A94D-BEAB-C8E0B60EE9BE}" srcOrd="1" destOrd="0" presId="urn:microsoft.com/office/officeart/2008/layout/HorizontalMultiLevelHierarchy"/>
    <dgm:cxn modelId="{9D8FBBEF-4F6B-9B46-AC37-DCF9086A18DF}" type="presOf" srcId="{720BA640-1582-1742-A8E7-61C45D63E270}" destId="{F785AE17-F877-3F47-8CEA-C2F45366F659}" srcOrd="1" destOrd="0" presId="urn:microsoft.com/office/officeart/2008/layout/HorizontalMultiLevelHierarchy"/>
    <dgm:cxn modelId="{A2E96053-769E-4946-A6F5-51B42F7353A9}" type="presParOf" srcId="{7A5388A0-F791-9E48-9F03-5AF4E2E94C5D}" destId="{30D24C8D-4B2D-2A4C-8ABF-1740C5B2E943}" srcOrd="0" destOrd="0" presId="urn:microsoft.com/office/officeart/2008/layout/HorizontalMultiLevelHierarchy"/>
    <dgm:cxn modelId="{DFA5820B-4A6B-8F42-B00D-CD84C5947C5A}" type="presParOf" srcId="{30D24C8D-4B2D-2A4C-8ABF-1740C5B2E943}" destId="{E94B57E9-CA64-4E46-B717-7BF80FD8A8C1}" srcOrd="0" destOrd="0" presId="urn:microsoft.com/office/officeart/2008/layout/HorizontalMultiLevelHierarchy"/>
    <dgm:cxn modelId="{6F6D99B2-944E-3E48-9982-78263A0703EE}" type="presParOf" srcId="{30D24C8D-4B2D-2A4C-8ABF-1740C5B2E943}" destId="{0731D815-A0A6-5A40-B208-3DF4B567B468}" srcOrd="1" destOrd="0" presId="urn:microsoft.com/office/officeart/2008/layout/HorizontalMultiLevelHierarchy"/>
    <dgm:cxn modelId="{961D18E6-9125-F846-A77E-7CD5B8C9095F}" type="presParOf" srcId="{0731D815-A0A6-5A40-B208-3DF4B567B468}" destId="{743C1AB1-1C53-114A-88EF-85172B402645}" srcOrd="0" destOrd="0" presId="urn:microsoft.com/office/officeart/2008/layout/HorizontalMultiLevelHierarchy"/>
    <dgm:cxn modelId="{1B8E219D-B7F9-7041-AC61-FF6C3A96F321}" type="presParOf" srcId="{743C1AB1-1C53-114A-88EF-85172B402645}" destId="{D7623624-DC16-A94D-BEAB-C8E0B60EE9BE}" srcOrd="0" destOrd="0" presId="urn:microsoft.com/office/officeart/2008/layout/HorizontalMultiLevelHierarchy"/>
    <dgm:cxn modelId="{16C4C3B5-7C49-1D4B-BA00-19D8E99F72FE}" type="presParOf" srcId="{0731D815-A0A6-5A40-B208-3DF4B567B468}" destId="{64279DCB-13EF-7C45-9D16-244956DC87AB}" srcOrd="1" destOrd="0" presId="urn:microsoft.com/office/officeart/2008/layout/HorizontalMultiLevelHierarchy"/>
    <dgm:cxn modelId="{DED991B4-6AEB-8F4D-851F-A55D5D56CF39}" type="presParOf" srcId="{64279DCB-13EF-7C45-9D16-244956DC87AB}" destId="{32569F0D-25FE-3E45-A077-5C6547130367}" srcOrd="0" destOrd="0" presId="urn:microsoft.com/office/officeart/2008/layout/HorizontalMultiLevelHierarchy"/>
    <dgm:cxn modelId="{1FA3526C-9492-C543-86D5-9C05212C8FA3}" type="presParOf" srcId="{64279DCB-13EF-7C45-9D16-244956DC87AB}" destId="{47F3B967-FF00-DD43-87F5-3D6D3D38068E}" srcOrd="1" destOrd="0" presId="urn:microsoft.com/office/officeart/2008/layout/HorizontalMultiLevelHierarchy"/>
    <dgm:cxn modelId="{953F3F22-7AF1-1D48-889A-79E0534E1445}" type="presParOf" srcId="{0731D815-A0A6-5A40-B208-3DF4B567B468}" destId="{6695A477-F6B2-C349-9C30-5A2CD367A8D9}" srcOrd="2" destOrd="0" presId="urn:microsoft.com/office/officeart/2008/layout/HorizontalMultiLevelHierarchy"/>
    <dgm:cxn modelId="{AB347783-5B82-D348-BAB3-BCF2D72BE1CA}" type="presParOf" srcId="{6695A477-F6B2-C349-9C30-5A2CD367A8D9}" destId="{F785AE17-F877-3F47-8CEA-C2F45366F659}" srcOrd="0" destOrd="0" presId="urn:microsoft.com/office/officeart/2008/layout/HorizontalMultiLevelHierarchy"/>
    <dgm:cxn modelId="{11C61C20-6884-C948-BCDC-5E19441F6298}" type="presParOf" srcId="{0731D815-A0A6-5A40-B208-3DF4B567B468}" destId="{355C9E3E-8F86-8049-B53B-5756E06590D7}" srcOrd="3" destOrd="0" presId="urn:microsoft.com/office/officeart/2008/layout/HorizontalMultiLevelHierarchy"/>
    <dgm:cxn modelId="{BA0C2F69-5B08-F546-8B0F-0B206C4E5211}" type="presParOf" srcId="{355C9E3E-8F86-8049-B53B-5756E06590D7}" destId="{2DA90891-C62A-4A42-B2A8-398DCB74618D}" srcOrd="0" destOrd="0" presId="urn:microsoft.com/office/officeart/2008/layout/HorizontalMultiLevelHierarchy"/>
    <dgm:cxn modelId="{F235E387-B2E9-474A-B173-F76A130CFE6D}" type="presParOf" srcId="{355C9E3E-8F86-8049-B53B-5756E06590D7}" destId="{35F9E704-9187-B341-A1E5-BCC54E023801}" srcOrd="1" destOrd="0" presId="urn:microsoft.com/office/officeart/2008/layout/HorizontalMultiLevelHierarchy"/>
    <dgm:cxn modelId="{48F77D18-24EA-A74B-9569-78507F86255A}" type="presParOf" srcId="{0731D815-A0A6-5A40-B208-3DF4B567B468}" destId="{1831ACA6-0489-B346-B321-183D540DDF8A}" srcOrd="4" destOrd="0" presId="urn:microsoft.com/office/officeart/2008/layout/HorizontalMultiLevelHierarchy"/>
    <dgm:cxn modelId="{E6FC6C70-8CAB-5745-890C-4A7CA42D7CC2}" type="presParOf" srcId="{1831ACA6-0489-B346-B321-183D540DDF8A}" destId="{8205057C-FB67-E847-AFB4-19B05A20C69B}" srcOrd="0" destOrd="0" presId="urn:microsoft.com/office/officeart/2008/layout/HorizontalMultiLevelHierarchy"/>
    <dgm:cxn modelId="{1C4C609F-6F7F-ED43-A0CB-7EBCFD7EF5BF}" type="presParOf" srcId="{0731D815-A0A6-5A40-B208-3DF4B567B468}" destId="{F9899FEA-65F6-EB42-9CAF-D0ED14E1C90A}" srcOrd="5" destOrd="0" presId="urn:microsoft.com/office/officeart/2008/layout/HorizontalMultiLevelHierarchy"/>
    <dgm:cxn modelId="{1C7CE232-C724-C646-8671-1F4C6DC1E5E7}" type="presParOf" srcId="{F9899FEA-65F6-EB42-9CAF-D0ED14E1C90A}" destId="{DD563910-3121-684E-A6E6-2FE54889A6DA}" srcOrd="0" destOrd="0" presId="urn:microsoft.com/office/officeart/2008/layout/HorizontalMultiLevelHierarchy"/>
    <dgm:cxn modelId="{FB890450-439F-2A47-9C64-656A3CFA74D7}" type="presParOf" srcId="{F9899FEA-65F6-EB42-9CAF-D0ED14E1C90A}" destId="{73EF1F11-73A3-8B42-8B39-CA84848C45E0}" srcOrd="1" destOrd="0" presId="urn:microsoft.com/office/officeart/2008/layout/HorizontalMultiLevelHierarchy"/>
  </dgm:cxnLst>
  <dgm:bg>
    <a:effectLst>
      <a:softEdge rad="317500"/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31ACA6-0489-B346-B321-183D540DDF8A}">
      <dsp:nvSpPr>
        <dsp:cNvPr id="0" name=""/>
        <dsp:cNvSpPr/>
      </dsp:nvSpPr>
      <dsp:spPr>
        <a:xfrm>
          <a:off x="4188209" y="2980066"/>
          <a:ext cx="742870" cy="14155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71435" y="0"/>
              </a:lnTo>
              <a:lnTo>
                <a:pt x="371435" y="1415531"/>
              </a:lnTo>
              <a:lnTo>
                <a:pt x="742870" y="141553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519679" y="3647866"/>
        <a:ext cx="79931" cy="79931"/>
      </dsp:txXfrm>
    </dsp:sp>
    <dsp:sp modelId="{6695A477-F6B2-C349-9C30-5A2CD367A8D9}">
      <dsp:nvSpPr>
        <dsp:cNvPr id="0" name=""/>
        <dsp:cNvSpPr/>
      </dsp:nvSpPr>
      <dsp:spPr>
        <a:xfrm>
          <a:off x="4188209" y="2934346"/>
          <a:ext cx="74287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42870" y="457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541073" y="2961494"/>
        <a:ext cx="37143" cy="37143"/>
      </dsp:txXfrm>
    </dsp:sp>
    <dsp:sp modelId="{743C1AB1-1C53-114A-88EF-85172B402645}">
      <dsp:nvSpPr>
        <dsp:cNvPr id="0" name=""/>
        <dsp:cNvSpPr/>
      </dsp:nvSpPr>
      <dsp:spPr>
        <a:xfrm>
          <a:off x="4188209" y="1564534"/>
          <a:ext cx="742870" cy="1415531"/>
        </a:xfrm>
        <a:custGeom>
          <a:avLst/>
          <a:gdLst/>
          <a:ahLst/>
          <a:cxnLst/>
          <a:rect l="0" t="0" r="0" b="0"/>
          <a:pathLst>
            <a:path>
              <a:moveTo>
                <a:pt x="0" y="1415531"/>
              </a:moveTo>
              <a:lnTo>
                <a:pt x="371435" y="1415531"/>
              </a:lnTo>
              <a:lnTo>
                <a:pt x="371435" y="0"/>
              </a:lnTo>
              <a:lnTo>
                <a:pt x="742870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519679" y="2232335"/>
        <a:ext cx="79931" cy="79931"/>
      </dsp:txXfrm>
    </dsp:sp>
    <dsp:sp modelId="{E94B57E9-CA64-4E46-B717-7BF80FD8A8C1}">
      <dsp:nvSpPr>
        <dsp:cNvPr id="0" name=""/>
        <dsp:cNvSpPr/>
      </dsp:nvSpPr>
      <dsp:spPr>
        <a:xfrm rot="16200000">
          <a:off x="641930" y="2413853"/>
          <a:ext cx="5960133" cy="1132425"/>
        </a:xfrm>
        <a:prstGeom prst="rect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what we see</a:t>
          </a:r>
        </a:p>
      </dsp:txBody>
      <dsp:txXfrm>
        <a:off x="641930" y="2413853"/>
        <a:ext cx="5960133" cy="1132425"/>
      </dsp:txXfrm>
    </dsp:sp>
    <dsp:sp modelId="{32569F0D-25FE-3E45-A077-5C6547130367}">
      <dsp:nvSpPr>
        <dsp:cNvPr id="0" name=""/>
        <dsp:cNvSpPr/>
      </dsp:nvSpPr>
      <dsp:spPr>
        <a:xfrm>
          <a:off x="4931080" y="998322"/>
          <a:ext cx="3714354" cy="1132425"/>
        </a:xfrm>
        <a:prstGeom prst="rect">
          <a:avLst/>
        </a:prstGeom>
        <a:solidFill>
          <a:srgbClr val="6600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35" tIns="26035" rIns="26035" bIns="26035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vocabulary</a:t>
          </a:r>
        </a:p>
      </dsp:txBody>
      <dsp:txXfrm>
        <a:off x="4931080" y="998322"/>
        <a:ext cx="3714354" cy="1132425"/>
      </dsp:txXfrm>
    </dsp:sp>
    <dsp:sp modelId="{2DA90891-C62A-4A42-B2A8-398DCB74618D}">
      <dsp:nvSpPr>
        <dsp:cNvPr id="0" name=""/>
        <dsp:cNvSpPr/>
      </dsp:nvSpPr>
      <dsp:spPr>
        <a:xfrm>
          <a:off x="4931080" y="2413853"/>
          <a:ext cx="3714354" cy="1132425"/>
        </a:xfrm>
        <a:prstGeom prst="rect">
          <a:avLst/>
        </a:prstGeom>
        <a:solidFill>
          <a:srgbClr val="035E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35" tIns="26035" rIns="26035" bIns="26035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stimuli</a:t>
          </a:r>
        </a:p>
      </dsp:txBody>
      <dsp:txXfrm>
        <a:off x="4931080" y="2413853"/>
        <a:ext cx="3714354" cy="1132425"/>
      </dsp:txXfrm>
    </dsp:sp>
    <dsp:sp modelId="{DD563910-3121-684E-A6E6-2FE54889A6DA}">
      <dsp:nvSpPr>
        <dsp:cNvPr id="0" name=""/>
        <dsp:cNvSpPr/>
      </dsp:nvSpPr>
      <dsp:spPr>
        <a:xfrm>
          <a:off x="4931080" y="3829385"/>
          <a:ext cx="3714354" cy="1132425"/>
        </a:xfrm>
        <a:prstGeom prst="rect">
          <a:avLst/>
        </a:prstGeom>
        <a:solidFill>
          <a:srgbClr val="008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35" tIns="26035" rIns="26035" bIns="26035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layers of thinking</a:t>
          </a:r>
        </a:p>
      </dsp:txBody>
      <dsp:txXfrm>
        <a:off x="4931080" y="3829385"/>
        <a:ext cx="3714354" cy="11324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35D1C9F-E01C-4D42-A3C4-8054E39D970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0ED2E4-2DA4-49F1-B57A-46E3A8E9B45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660D3F-9022-4412-9A64-CC5133716AFA}" type="datetimeFigureOut">
              <a:rPr lang="en-US" smtClean="0"/>
              <a:t>3/28/24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6FC92B-DBD9-476F-B580-DD9AE04676A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75A2ED-3FD0-4778-90B7-8A235900D01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190C18-188E-4961-A09D-654A535BDC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8209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1D892C-F97C-2841-A94A-C17DF4CDA84C}" type="datetimeFigureOut">
              <a:rPr lang="en-US" smtClean="0"/>
              <a:t>3/28/24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0AA263-1171-9842-B289-9FFD58BD1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845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lead4ward.com/pdform/index21.php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AA263-1171-9842-B289-9FFD58BD19D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6181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writing to develop comprehension and writing to show comprehension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AA263-1171-9842-B289-9FFD58BD19D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90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Flexibility and fluency with stimuli and ability to peel back the layers of thinking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AA263-1171-9842-B289-9FFD58BD19D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6137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staar4ward items to action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AA263-1171-9842-B289-9FFD58BD19D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9934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AA263-1171-9842-B289-9FFD58BD19D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0126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AA263-1171-9842-B289-9FFD58BD19D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8342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is easier than it looks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42CB7F-D03E-414F-BB72-54062260C4F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7460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AA263-1171-9842-B289-9FFD58BD19D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7857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AA263-1171-9842-B289-9FFD58BD19D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8313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AA263-1171-9842-B289-9FFD58BD19D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3763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AA263-1171-9842-B289-9FFD58BD19D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65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https://lead4ward.com/docs/resources/</a:t>
            </a:r>
            <a:r>
              <a:rPr lang="en-US" dirty="0" err="1"/>
              <a:t>instructional_tools</a:t>
            </a:r>
            <a:r>
              <a:rPr lang="en-US" dirty="0"/>
              <a:t>/</a:t>
            </a:r>
            <a:r>
              <a:rPr lang="en-US" dirty="0" err="1"/>
              <a:t>ss_revised_teks_side_by_side.pdf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AA263-1171-9842-B289-9FFD58BD19D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90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AA263-1171-9842-B289-9FFD58BD19D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234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Starting in 2</a:t>
            </a:r>
            <a:r>
              <a:rPr lang="en-US" baseline="30000" dirty="0"/>
              <a:t>nd</a:t>
            </a:r>
            <a:r>
              <a:rPr lang="en-US" dirty="0"/>
              <a:t> grade-5</a:t>
            </a:r>
            <a:r>
              <a:rPr lang="en-US" baseline="30000" dirty="0"/>
              <a:t>th</a:t>
            </a:r>
            <a:r>
              <a:rPr lang="en-US" dirty="0"/>
              <a:t> : 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 voting as a method for group decision making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en-US" sz="1200" baseline="30000" dirty="0"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1200" dirty="0"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 grade- </a:t>
            </a:r>
            <a:r>
              <a:rPr lang="en-US" dirty="0">
                <a:effectLst/>
              </a:rPr>
              <a:t> 8.5(B) 8.7(C) added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https://lead4ward.com/docs/resources/</a:t>
            </a:r>
            <a:r>
              <a:rPr lang="en-US" dirty="0" err="1"/>
              <a:t>instructional_tools</a:t>
            </a:r>
            <a:r>
              <a:rPr lang="en-US" dirty="0"/>
              <a:t>/</a:t>
            </a:r>
            <a:r>
              <a:rPr lang="en-US" dirty="0" err="1"/>
              <a:t>ss_revised_teks_side_by_side.pdf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AA263-1171-9842-B289-9FFD58BD19D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7669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types of data do we want to focus on?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AA263-1171-9842-B289-9FFD58BD19D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4283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Different way of looking at Frequency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AA263-1171-9842-B289-9FFD58BD19D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0478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 lead4ward we got all of the content areas together and brainstormed what students needed to know and be able to do in order to be successful on </a:t>
            </a:r>
            <a:r>
              <a:rPr lang="en-US" dirty="0" err="1"/>
              <a:t>staar</a:t>
            </a:r>
            <a:r>
              <a:rPr lang="en-US" dirty="0"/>
              <a:t> 2.0--- these are the 3 </a:t>
            </a:r>
          </a:p>
          <a:p>
            <a:endParaRPr lang="en-US" dirty="0"/>
          </a:p>
          <a:p>
            <a:r>
              <a:rPr lang="en-US" dirty="0"/>
              <a:t>Description of new training:</a:t>
            </a:r>
          </a:p>
          <a:p>
            <a:pPr algn="l"/>
            <a:r>
              <a:rPr lang="en-US" b="1" i="0" u="none" strike="noStrike" dirty="0">
                <a:solidFill>
                  <a:srgbClr val="006699"/>
                </a:solidFill>
                <a:effectLst/>
                <a:latin typeface="var(--h3_typography-font-family)"/>
              </a:rPr>
              <a:t>staar4ward for social studies: items to action (3-EOC) – </a:t>
            </a:r>
            <a:r>
              <a:rPr lang="en-US" b="1" i="0" u="none" strike="noStrike" dirty="0">
                <a:solidFill>
                  <a:srgbClr val="006699"/>
                </a:solidFill>
                <a:effectLst/>
                <a:latin typeface="var(--h3_typography-font-family)"/>
                <a:hlinkClick r:id="rId3"/>
              </a:rPr>
              <a:t>request PD</a:t>
            </a:r>
            <a:endParaRPr lang="en-US" b="1" i="0" u="none" strike="noStrike" dirty="0">
              <a:solidFill>
                <a:srgbClr val="006699"/>
              </a:solidFill>
              <a:effectLst/>
              <a:latin typeface="var(--h3_typography-font-family)"/>
            </a:endParaRPr>
          </a:p>
          <a:p>
            <a:pPr algn="l"/>
            <a:r>
              <a:rPr lang="en-US" b="1" i="0" u="none" strike="noStrike" dirty="0">
                <a:solidFill>
                  <a:srgbClr val="747474"/>
                </a:solidFill>
                <a:effectLst/>
                <a:latin typeface="Arial" panose="020B0604020202020204" pitchFamily="34" charset="0"/>
              </a:rPr>
              <a:t>audience:</a:t>
            </a:r>
            <a:r>
              <a:rPr lang="en-US" b="0" i="0" u="none" strike="noStrike" dirty="0">
                <a:solidFill>
                  <a:srgbClr val="747474"/>
                </a:solidFill>
                <a:effectLst/>
                <a:latin typeface="Arial" panose="020B0604020202020204" pitchFamily="34" charset="0"/>
              </a:rPr>
              <a:t> social studies teachers and leaders</a:t>
            </a:r>
          </a:p>
          <a:p>
            <a:pPr algn="l"/>
            <a:r>
              <a:rPr lang="en-US" b="0" i="0" u="none" strike="noStrike" dirty="0">
                <a:solidFill>
                  <a:srgbClr val="747474"/>
                </a:solidFill>
                <a:effectLst/>
                <a:latin typeface="Arial" panose="020B0604020202020204" pitchFamily="34" charset="0"/>
              </a:rPr>
              <a:t>(available June 2024)</a:t>
            </a:r>
          </a:p>
          <a:p>
            <a:pPr algn="l"/>
            <a:r>
              <a:rPr lang="en-US" b="0" i="0" u="none" strike="noStrike" dirty="0">
                <a:solidFill>
                  <a:srgbClr val="747474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algn="l"/>
            <a:r>
              <a:rPr lang="en-US" b="0" i="0" u="none" strike="noStrike" dirty="0">
                <a:solidFill>
                  <a:srgbClr val="747474"/>
                </a:solidFill>
                <a:effectLst/>
                <a:latin typeface="Arial" panose="020B0604020202020204" pitchFamily="34" charset="0"/>
              </a:rPr>
              <a:t>What are we learning from STAAR 2.0 … and how can we use the released items to drive effective Tier 1 social studies instruction? Let’s thoughtfully analyze released items, frequency distribution, and statewide performance data to discover practical insights and identify actionable takeaways!</a:t>
            </a:r>
          </a:p>
          <a:p>
            <a:pPr algn="l"/>
            <a:r>
              <a:rPr lang="en-US" b="0" i="0" u="none" strike="noStrike" dirty="0">
                <a:solidFill>
                  <a:srgbClr val="747474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algn="l"/>
            <a:r>
              <a:rPr lang="en-US" b="0" i="0" u="none" strike="noStrike" dirty="0">
                <a:solidFill>
                  <a:srgbClr val="747474"/>
                </a:solidFill>
                <a:effectLst/>
                <a:latin typeface="Arial" panose="020B0604020202020204" pitchFamily="34" charset="0"/>
              </a:rPr>
              <a:t>In this session, we’ll: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747474"/>
                </a:solidFill>
                <a:effectLst/>
                <a:latin typeface="Arial" panose="020B0604020202020204" pitchFamily="34" charset="0"/>
              </a:rPr>
              <a:t>explore lessons learned from the first administration of the redesigned STAAR test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747474"/>
                </a:solidFill>
                <a:effectLst/>
                <a:latin typeface="Arial" panose="020B0604020202020204" pitchFamily="34" charset="0"/>
              </a:rPr>
              <a:t>model and rehearse specific strategies that directly support the cognitive demands of the new item types, including: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747474"/>
                </a:solidFill>
                <a:effectLst/>
                <a:latin typeface="Arial" panose="020B0604020202020204" pitchFamily="34" charset="0"/>
              </a:rPr>
              <a:t>unpacking and clarifying the question/prompt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747474"/>
                </a:solidFill>
                <a:effectLst/>
                <a:latin typeface="Arial" panose="020B0604020202020204" pitchFamily="34" charset="0"/>
              </a:rPr>
              <a:t>making connections and layered thinking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747474"/>
                </a:solidFill>
                <a:effectLst/>
                <a:latin typeface="Arial" panose="020B0604020202020204" pitchFamily="34" charset="0"/>
              </a:rPr>
              <a:t>effectively engaging with vocabulary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747474"/>
                </a:solidFill>
                <a:effectLst/>
                <a:latin typeface="Arial" panose="020B0604020202020204" pitchFamily="34" charset="0"/>
              </a:rPr>
              <a:t>building fluency and flexibility with stimuli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747474"/>
                </a:solidFill>
                <a:effectLst/>
                <a:latin typeface="Arial" panose="020B0604020202020204" pitchFamily="34" charset="0"/>
              </a:rPr>
              <a:t>responding to open-ended items such as short constructed response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747474"/>
                </a:solidFill>
                <a:effectLst/>
                <a:latin typeface="Arial" panose="020B0604020202020204" pitchFamily="34" charset="0"/>
              </a:rPr>
              <a:t>comprehending text, primary and secondary sources, various item types, and visuals</a:t>
            </a:r>
          </a:p>
          <a:p>
            <a:pPr algn="l"/>
            <a:r>
              <a:rPr lang="en-US" b="0" i="0" u="none" strike="noStrike" dirty="0">
                <a:solidFill>
                  <a:srgbClr val="747474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algn="l"/>
            <a:r>
              <a:rPr lang="en-US" b="0" i="0" u="none" strike="noStrike" dirty="0">
                <a:solidFill>
                  <a:srgbClr val="747474"/>
                </a:solidFill>
                <a:effectLst/>
                <a:latin typeface="Arial" panose="020B0604020202020204" pitchFamily="34" charset="0"/>
              </a:rPr>
              <a:t>Through engaging and structured activities, we’ll determine the implications of STAAR 2.0 and our priorities for effective social studies instruction that target growth, student thinking, and engagement!</a:t>
            </a:r>
          </a:p>
          <a:p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53B7DF-5859-854B-95EA-D92AA41005B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3926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FILL IN THE BLANK (LIKE A STAAR 2.0 ITEM)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Direct vocab instruction is not the same thing as just integrating vocabulary.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42CB7F-D03E-414F-BB72-54062260C4F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83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68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22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27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796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FDD5DF90-825F-282B-692D-FF6B9BC83A93}"/>
              </a:ext>
            </a:extLst>
          </p:cNvPr>
          <p:cNvSpPr txBox="1">
            <a:spLocks/>
          </p:cNvSpPr>
          <p:nvPr userDrawn="1"/>
        </p:nvSpPr>
        <p:spPr>
          <a:xfrm>
            <a:off x="11502862" y="229821"/>
            <a:ext cx="513127" cy="37548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47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9391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5441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01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03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FDD5DF90-825F-282B-692D-FF6B9BC83A93}"/>
              </a:ext>
            </a:extLst>
          </p:cNvPr>
          <p:cNvSpPr txBox="1">
            <a:spLocks/>
          </p:cNvSpPr>
          <p:nvPr userDrawn="1"/>
        </p:nvSpPr>
        <p:spPr>
          <a:xfrm>
            <a:off x="11502862" y="229821"/>
            <a:ext cx="513127" cy="37548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0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9391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7792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0C90C8D-F557-9278-9331-E8810EAF9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391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E33A228-6645-90BE-3010-E643F373D1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441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57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9B672-902D-3166-837D-2A45F8E368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EB7325-74AA-BB9E-8F06-FFCD9AF2BC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0F5A58-C685-B7FE-0EE0-01AB8D649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41AA-D257-0D4E-B15F-8D4DD6006F36}" type="datetimeFigureOut">
              <a:rPr lang="en-US" smtClean="0"/>
              <a:t>3/28/24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C8657C-3BBA-B104-A949-2A12D2197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9FA6AA-50FC-7755-F56F-F3C3FD1E3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B73FAA-2468-874E-BD67-F901B2732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804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5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83C78-5156-2871-8078-8A938C2D3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FF8867-3B7E-25F7-39F0-E7584D3A8E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D3A38-24CF-23FA-BB5A-4AFB305AD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41AA-D257-0D4E-B15F-8D4DD6006F36}" type="datetimeFigureOut">
              <a:rPr lang="en-US" smtClean="0"/>
              <a:t>3/28/24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7162D2-C6FB-69B5-F3DD-420CA3CD4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CCF82-BCAE-DFBA-4BF8-DE22EC897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B73FAA-2468-874E-BD67-F901B2732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0464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25A77-FB3C-91CA-32C8-868D7FFC0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E8D2AF-FB5C-F7D0-6DEA-E9981E5F2E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74668-B6EA-33DB-DE58-7A201BAF7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41AA-D257-0D4E-B15F-8D4DD6006F36}" type="datetimeFigureOut">
              <a:rPr lang="en-US" smtClean="0"/>
              <a:t>3/28/24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ED82D1-AAC5-A8E8-686C-99C704FDE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82FE08-76B9-2040-15E3-EAE4B6114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B73FAA-2468-874E-BD67-F901B2732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9441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BAAFD-13A9-81F3-7255-AD4D25AF3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F44E7-5639-7C7F-C539-348A26F30D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3D1E7A-39AE-048B-3CD1-2FAB99A47B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970A74-2591-2254-02F2-E162958A6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41AA-D257-0D4E-B15F-8D4DD6006F36}" type="datetimeFigureOut">
              <a:rPr lang="en-US" smtClean="0"/>
              <a:t>3/28/24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CD8F78-474D-8EDD-A87A-DCD85A921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C97D0D-0649-B0CE-B18C-C96D97331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B73FAA-2468-874E-BD67-F901B2732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292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ECB1E-5D10-1CD1-FD36-52B80318F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3408F9-D84D-C786-0CBF-FD4F2AC4E4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845675-E4F1-76E2-7920-E63B639481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B89A65-368A-0F63-AC8E-EB5D9E99B3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104F9E-589C-E29E-7C6E-C8D39122CA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72DCF9-D1A8-3BB7-45D9-58A765CB8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41AA-D257-0D4E-B15F-8D4DD6006F36}" type="datetimeFigureOut">
              <a:rPr lang="en-US" smtClean="0"/>
              <a:t>3/28/24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69CC88-7B08-2EA0-DB0F-FE5C636BB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261731-E94E-1FA4-8E4F-BFBBE12C9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B73FAA-2468-874E-BD67-F901B2732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4541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C69D3-413A-C451-B3B5-FDE5921DE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9F7349-E972-630E-816D-7F58836D7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41AA-D257-0D4E-B15F-8D4DD6006F36}" type="datetimeFigureOut">
              <a:rPr lang="en-US" smtClean="0"/>
              <a:t>3/28/24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BDA836-1398-8861-5F3F-BA252CC54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7835C4-D6F8-BC5D-925D-BE901EC32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B73FAA-2468-874E-BD67-F901B2732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352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3448FF-9626-7081-28C8-9E0CFC178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41AA-D257-0D4E-B15F-8D4DD6006F36}" type="datetimeFigureOut">
              <a:rPr lang="en-US" smtClean="0"/>
              <a:t>3/28/24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698771-CAA3-7BAF-A560-116E7E059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0B93A-1F19-0CA9-C35D-4A7C9F1C4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B73FAA-2468-874E-BD67-F901B2732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3555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CD02F-D3BB-4B2E-EFB8-730B3BAAF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2696CE-104D-0383-21FE-4A08EAA53B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8253B-26BB-9304-9C40-CEA9D7D4AD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040887-91AA-8B7A-D8DB-D014A5B70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41AA-D257-0D4E-B15F-8D4DD6006F36}" type="datetimeFigureOut">
              <a:rPr lang="en-US" smtClean="0"/>
              <a:t>3/28/24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CC6899-63BF-B4FA-BD00-EF92277A6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037046-DBD4-4544-E4F0-F57398DA8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B73FAA-2468-874E-BD67-F901B2732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0645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C1D60-20F7-000B-4E4E-B71E044E9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22FD6A-EC70-A3F6-33FD-4F5DBD3E75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6F6501-FCAF-2F68-47BC-2C3EA1E4CE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3BE5A6-39CF-481E-E98C-0D2A17033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41AA-D257-0D4E-B15F-8D4DD6006F36}" type="datetimeFigureOut">
              <a:rPr lang="en-US" smtClean="0"/>
              <a:t>3/28/24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ED31C4-D42B-F871-DDC7-E2C93D8A1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2BBE06-66B6-8E3A-950D-AFA0F3C2F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B73FAA-2468-874E-BD67-F901B2732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533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868DC-2EF0-7803-C096-AA0892D6E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061813-9591-9B8A-C493-48FB644920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ED57C3-6586-818D-F416-4E95CB748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41AA-D257-0D4E-B15F-8D4DD6006F36}" type="datetimeFigureOut">
              <a:rPr lang="en-US" smtClean="0"/>
              <a:t>3/28/24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A32B2-56C4-FC4A-A978-72734D03F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4F56F5-BE96-A3AB-24AA-86AD2EF64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B73FAA-2468-874E-BD67-F901B2732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4857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617CC0-DB9E-82BC-928B-7D41513212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950D1A-CEB8-C0A3-0143-D839D79632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5295E3-CC37-2147-8A9F-A3ADDD6B1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41AA-D257-0D4E-B15F-8D4DD6006F36}" type="datetimeFigureOut">
              <a:rPr lang="en-US" smtClean="0"/>
              <a:t>3/28/24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3DDEAC-166E-44D0-6ACF-880F91EA2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7B1893-8A56-3F8F-D060-D30B0566A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B73FAA-2468-874E-BD67-F901B2732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321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378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7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84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415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951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8FA1F-BAC0-43A8-A661-AA7E83699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6568" y="771754"/>
            <a:ext cx="10515600" cy="132588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4D113-99E7-485D-8578-0B901FB102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6568" y="2230983"/>
            <a:ext cx="10515600" cy="43529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4FCFFCE-4786-4AFC-B687-4FA5374F2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algn="ctr">
              <a:defRPr sz="1680"/>
            </a:lvl1pPr>
          </a:lstStyle>
          <a:p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74DD1BF-C5E4-4F60-A251-641D5EFCD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3059" y="85155"/>
            <a:ext cx="637794" cy="363854"/>
          </a:xfrm>
          <a:prstGeom prst="rect">
            <a:avLst/>
          </a:prstGeom>
        </p:spPr>
        <p:txBody>
          <a:bodyPr/>
          <a:lstStyle>
            <a:lvl1pPr>
              <a:defRPr sz="1680"/>
            </a:lvl1pPr>
          </a:lstStyle>
          <a:p>
            <a:fld id="{2A511B7F-B991-4555-84BA-2DA8BFB2E8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3036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74DD1BF-C5E4-4F60-A251-641D5EFCD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3059" y="85155"/>
            <a:ext cx="637794" cy="363854"/>
          </a:xfrm>
          <a:prstGeom prst="rect">
            <a:avLst/>
          </a:prstGeom>
        </p:spPr>
        <p:txBody>
          <a:bodyPr/>
          <a:lstStyle>
            <a:lvl1pPr>
              <a:defRPr sz="1680"/>
            </a:lvl1pPr>
          </a:lstStyle>
          <a:p>
            <a:fld id="{2A511B7F-B991-4555-84BA-2DA8BFB2E8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6547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53012-950D-474C-B1F4-51E182F12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5391"/>
            <a:ext cx="10515600" cy="132588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06F3E55-3075-441C-B3D7-60DCA07F3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algn="ctr">
              <a:defRPr sz="1680"/>
            </a:lvl1pPr>
          </a:lstStyle>
          <a:p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1F91ADA-CBC6-4D1F-9DC8-62E465BD0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3059" y="85155"/>
            <a:ext cx="637794" cy="363854"/>
          </a:xfrm>
          <a:prstGeom prst="rect">
            <a:avLst/>
          </a:prstGeom>
        </p:spPr>
        <p:txBody>
          <a:bodyPr/>
          <a:lstStyle>
            <a:lvl1pPr>
              <a:defRPr sz="1680"/>
            </a:lvl1pPr>
          </a:lstStyle>
          <a:p>
            <a:fld id="{2A511B7F-B991-4555-84BA-2DA8BFB2E8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795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F9424-8CA7-404F-85FA-C2E7AE7F5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algn="ctr">
              <a:defRPr sz="1680"/>
            </a:lvl1pPr>
          </a:lstStyle>
          <a:p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50E4C14-D483-40F5-BA1E-14205CAFD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3696" y="267082"/>
            <a:ext cx="649224" cy="363854"/>
          </a:xfrm>
          <a:prstGeom prst="rect">
            <a:avLst/>
          </a:prstGeom>
        </p:spPr>
        <p:txBody>
          <a:bodyPr/>
          <a:lstStyle>
            <a:lvl1pPr>
              <a:defRPr sz="1680"/>
            </a:lvl1pPr>
          </a:lstStyle>
          <a:p>
            <a:fld id="{2A511B7F-B991-4555-84BA-2DA8BFB2E8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2608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CFEA20-48C5-471D-930E-AD1295109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74AB7-50F1-4D47-A83E-357FB6C9A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172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93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AFD61DCE-327E-A9BA-597C-D17119BB8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2862" y="255579"/>
            <a:ext cx="513127" cy="3754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FE2865B-5A85-46E1-8D35-0B875AD961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11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689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0C90C8D-F557-9278-9331-E8810EAF9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391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E33A228-6645-90BE-3010-E643F373D1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441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27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62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8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6823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81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59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8368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948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017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6661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4EB18F-A3B0-6C6E-D94B-E9254B1E3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F52FCB-CF04-8C80-4B70-F54584D21C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DC280E-80D6-BD4A-01AC-B29D287E15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8F41AA-D257-0D4E-B15F-8D4DD6006F36}" type="datetimeFigureOut">
              <a:rPr lang="en-US" smtClean="0"/>
              <a:t>3/28/24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1E6A9A-721E-4280-3339-7D3B545755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649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72072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18122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85024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0665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ctr" defTabSz="609560" rtl="0" eaLnBrk="1" latinLnBrk="0" hangingPunct="1">
        <a:spcBef>
          <a:spcPct val="0"/>
        </a:spcBef>
        <a:buNone/>
        <a:defRPr sz="512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609560" rtl="0" eaLnBrk="1" latinLnBrk="0" hangingPunct="1">
        <a:spcBef>
          <a:spcPts val="1312"/>
        </a:spcBef>
        <a:buFont typeface="Arial"/>
        <a:buNone/>
        <a:defRPr sz="3840" b="0" i="0" kern="1200">
          <a:solidFill>
            <a:schemeClr val="tx2"/>
          </a:solidFill>
          <a:latin typeface="Calibri Light"/>
          <a:ea typeface="+mn-ea"/>
          <a:cs typeface="Calibri Light"/>
        </a:defRPr>
      </a:lvl1pPr>
      <a:lvl2pPr marL="309013" indent="-237052" algn="l" defTabSz="609560" rtl="0" eaLnBrk="1" latinLnBrk="0" hangingPunct="1">
        <a:spcBef>
          <a:spcPts val="1312"/>
        </a:spcBef>
        <a:buFont typeface="Arial"/>
        <a:buChar char="•"/>
        <a:tabLst/>
        <a:defRPr sz="3840" b="0" i="0" kern="1200">
          <a:solidFill>
            <a:schemeClr val="tx2"/>
          </a:solidFill>
          <a:latin typeface="Calibri Light"/>
          <a:ea typeface="+mn-ea"/>
          <a:cs typeface="Calibri Light"/>
        </a:defRPr>
      </a:lvl2pPr>
      <a:lvl3pPr marL="615911" indent="-304780" algn="l" defTabSz="609560" rtl="0" eaLnBrk="1" latinLnBrk="0" hangingPunct="1">
        <a:spcBef>
          <a:spcPts val="1312"/>
        </a:spcBef>
        <a:buFont typeface="Lucida Grande"/>
        <a:buChar char="﹣"/>
        <a:defRPr sz="3840" b="0" i="0" kern="1200">
          <a:solidFill>
            <a:schemeClr val="tx2"/>
          </a:solidFill>
          <a:latin typeface="Calibri Light"/>
          <a:ea typeface="+mn-ea"/>
          <a:cs typeface="Calibri Light"/>
        </a:defRPr>
      </a:lvl3pPr>
      <a:lvl4pPr marL="990535" indent="-304780" algn="l" defTabSz="609560" rtl="0" eaLnBrk="1" latinLnBrk="0" hangingPunct="1">
        <a:spcBef>
          <a:spcPts val="1312"/>
        </a:spcBef>
        <a:buFont typeface="Lucida Grande"/>
        <a:buChar char="»"/>
        <a:defRPr sz="3840" b="0" i="0" kern="1200">
          <a:solidFill>
            <a:schemeClr val="tx2"/>
          </a:solidFill>
          <a:latin typeface="Calibri Light"/>
          <a:ea typeface="+mn-ea"/>
          <a:cs typeface="Calibri Light"/>
        </a:defRPr>
      </a:lvl4pPr>
      <a:lvl5pPr marL="2743021" indent="-304780" algn="l" defTabSz="609560" rtl="0" eaLnBrk="1" latinLnBrk="0" hangingPunct="1">
        <a:spcBef>
          <a:spcPct val="20000"/>
        </a:spcBef>
        <a:buFont typeface="Arial"/>
        <a:buChar char="»"/>
        <a:defRPr sz="2132" b="0" i="0" kern="1200">
          <a:solidFill>
            <a:schemeClr val="tx1"/>
          </a:solidFill>
          <a:latin typeface="Calibri"/>
          <a:ea typeface="+mn-ea"/>
          <a:cs typeface="Calibri"/>
        </a:defRPr>
      </a:lvl5pPr>
      <a:lvl6pPr marL="3352582" indent="-304780" algn="l" defTabSz="609560" rtl="0" eaLnBrk="1" latinLnBrk="0" hangingPunct="1">
        <a:spcBef>
          <a:spcPct val="20000"/>
        </a:spcBef>
        <a:buFont typeface="Arial"/>
        <a:buChar char="•"/>
        <a:defRPr sz="2668" kern="1200">
          <a:solidFill>
            <a:schemeClr val="tx1"/>
          </a:solidFill>
          <a:latin typeface="+mn-lt"/>
          <a:ea typeface="+mn-ea"/>
          <a:cs typeface="+mn-cs"/>
        </a:defRPr>
      </a:lvl6pPr>
      <a:lvl7pPr marL="3962142" indent="-304780" algn="l" defTabSz="609560" rtl="0" eaLnBrk="1" latinLnBrk="0" hangingPunct="1">
        <a:spcBef>
          <a:spcPct val="20000"/>
        </a:spcBef>
        <a:buFont typeface="Arial"/>
        <a:buChar char="•"/>
        <a:defRPr sz="2668" kern="1200">
          <a:solidFill>
            <a:schemeClr val="tx1"/>
          </a:solidFill>
          <a:latin typeface="+mn-lt"/>
          <a:ea typeface="+mn-ea"/>
          <a:cs typeface="+mn-cs"/>
        </a:defRPr>
      </a:lvl7pPr>
      <a:lvl8pPr marL="4571704" indent="-304780" algn="l" defTabSz="609560" rtl="0" eaLnBrk="1" latinLnBrk="0" hangingPunct="1">
        <a:spcBef>
          <a:spcPct val="20000"/>
        </a:spcBef>
        <a:buFont typeface="Arial"/>
        <a:buChar char="•"/>
        <a:defRPr sz="2668" kern="1200">
          <a:solidFill>
            <a:schemeClr val="tx1"/>
          </a:solidFill>
          <a:latin typeface="+mn-lt"/>
          <a:ea typeface="+mn-ea"/>
          <a:cs typeface="+mn-cs"/>
        </a:defRPr>
      </a:lvl8pPr>
      <a:lvl9pPr marL="5181263" indent="-304780" algn="l" defTabSz="609560" rtl="0" eaLnBrk="1" latinLnBrk="0" hangingPunct="1">
        <a:spcBef>
          <a:spcPct val="20000"/>
        </a:spcBef>
        <a:buFont typeface="Arial"/>
        <a:buChar char="•"/>
        <a:defRPr sz="26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60" algn="l" defTabSz="6095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22" algn="l" defTabSz="6095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81" algn="l" defTabSz="6095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42" algn="l" defTabSz="6095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02" algn="l" defTabSz="6095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62" algn="l" defTabSz="6095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22" algn="l" defTabSz="6095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83" algn="l" defTabSz="6095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29B864-8F7D-4DB4-AAB0-A0F95F6773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50676" y="6465004"/>
            <a:ext cx="3907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B8457025-A259-440B-A912-89D412297B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02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4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png"/><Relationship Id="rId11" Type="http://schemas.openxmlformats.org/officeDocument/2006/relationships/image" Target="../media/image57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22.png"/><Relationship Id="rId7" Type="http://schemas.openxmlformats.org/officeDocument/2006/relationships/image" Target="../media/image4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urple text on a white background&#10;&#10;Description automatically generated">
            <a:extLst>
              <a:ext uri="{FF2B5EF4-FFF2-40B4-BE49-F238E27FC236}">
                <a16:creationId xmlns:a16="http://schemas.microsoft.com/office/drawing/2014/main" id="{FD24B0A8-B3E3-0D19-801D-86B6E6CCEE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962" y="1299625"/>
            <a:ext cx="8434387" cy="4330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15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759EA36-1E23-2C62-FEF5-40B4BF4215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9336241"/>
              </p:ext>
            </p:extLst>
          </p:nvPr>
        </p:nvGraphicFramePr>
        <p:xfrm>
          <a:off x="52824" y="152400"/>
          <a:ext cx="12086351" cy="655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0143">
                  <a:extLst>
                    <a:ext uri="{9D8B030D-6E8A-4147-A177-3AD203B41FA5}">
                      <a16:colId xmlns:a16="http://schemas.microsoft.com/office/drawing/2014/main" val="932946659"/>
                    </a:ext>
                  </a:extLst>
                </a:gridCol>
                <a:gridCol w="2478157">
                  <a:extLst>
                    <a:ext uri="{9D8B030D-6E8A-4147-A177-3AD203B41FA5}">
                      <a16:colId xmlns:a16="http://schemas.microsoft.com/office/drawing/2014/main" val="2893231857"/>
                    </a:ext>
                  </a:extLst>
                </a:gridCol>
                <a:gridCol w="2769704">
                  <a:extLst>
                    <a:ext uri="{9D8B030D-6E8A-4147-A177-3AD203B41FA5}">
                      <a16:colId xmlns:a16="http://schemas.microsoft.com/office/drawing/2014/main" val="1149420675"/>
                    </a:ext>
                  </a:extLst>
                </a:gridCol>
                <a:gridCol w="2623931">
                  <a:extLst>
                    <a:ext uri="{9D8B030D-6E8A-4147-A177-3AD203B41FA5}">
                      <a16:colId xmlns:a16="http://schemas.microsoft.com/office/drawing/2014/main" val="283871398"/>
                    </a:ext>
                  </a:extLst>
                </a:gridCol>
                <a:gridCol w="2544416">
                  <a:extLst>
                    <a:ext uri="{9D8B030D-6E8A-4147-A177-3AD203B41FA5}">
                      <a16:colId xmlns:a16="http://schemas.microsoft.com/office/drawing/2014/main" val="166325816"/>
                    </a:ext>
                  </a:extLst>
                </a:gridCol>
              </a:tblGrid>
              <a:tr h="14621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Century Gothic" panose="020B0502020202020204" pitchFamily="34" charset="0"/>
                      </a:endParaRPr>
                    </a:p>
                    <a:p>
                      <a:r>
                        <a:rPr lang="en-US" sz="1800" dirty="0">
                          <a:latin typeface="Century Gothic" panose="020B0502020202020204" pitchFamily="34" charset="0"/>
                        </a:rPr>
                        <a:t>2023</a:t>
                      </a:r>
                    </a:p>
                    <a:p>
                      <a:r>
                        <a:rPr lang="en-US" sz="1800" dirty="0">
                          <a:latin typeface="Century Gothic" panose="020B0502020202020204" pitchFamily="34" charset="0"/>
                        </a:rPr>
                        <a:t>% of items and points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b="1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2023</a:t>
                      </a:r>
                    </a:p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New item type totals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b="1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2022 v. 2023</a:t>
                      </a:r>
                    </a:p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Text based stimuli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b="1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2022 v. 2023</a:t>
                      </a:r>
                    </a:p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Stimuli totals</a:t>
                      </a:r>
                    </a:p>
                    <a:p>
                      <a:endParaRPr lang="en-US" sz="1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82396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  <a:r>
                        <a:rPr lang="en-US" sz="2800" b="1" baseline="300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th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Grade</a:t>
                      </a:r>
                    </a:p>
                    <a:p>
                      <a:pPr algn="ctr"/>
                      <a:endParaRPr lang="en-US" sz="2800" dirty="0"/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r>
                        <a:rPr lang="en-US" sz="18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10/40 = 25% </a:t>
                      </a:r>
                    </a:p>
                    <a:p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new item types</a:t>
                      </a:r>
                    </a:p>
                    <a:p>
                      <a:endParaRPr lang="en-US" sz="18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19/49 pts</a:t>
                      </a:r>
                    </a:p>
                    <a:p>
                      <a:r>
                        <a:rPr lang="en-US" sz="18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= 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39% of points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bg1"/>
                          </a:solidFill>
                        </a:rPr>
                        <a:t>Drag &amp; Drop:  3</a:t>
                      </a:r>
                    </a:p>
                    <a:p>
                      <a:r>
                        <a:rPr lang="en-US" sz="1800" b="0" dirty="0">
                          <a:solidFill>
                            <a:schemeClr val="bg1"/>
                          </a:solidFill>
                        </a:rPr>
                        <a:t>Hot Spot: 0</a:t>
                      </a:r>
                    </a:p>
                    <a:p>
                      <a:r>
                        <a:rPr lang="en-US" sz="1800" b="0" dirty="0">
                          <a:solidFill>
                            <a:schemeClr val="bg1"/>
                          </a:solidFill>
                        </a:rPr>
                        <a:t>Hot Text: 1</a:t>
                      </a:r>
                    </a:p>
                    <a:p>
                      <a:r>
                        <a:rPr lang="en-US" sz="1800" b="0" dirty="0">
                          <a:solidFill>
                            <a:schemeClr val="bg1"/>
                          </a:solidFill>
                        </a:rPr>
                        <a:t>Inline Choice: 1</a:t>
                      </a:r>
                    </a:p>
                    <a:p>
                      <a:r>
                        <a:rPr lang="en-US" sz="1800" b="0" dirty="0">
                          <a:solidFill>
                            <a:schemeClr val="bg1"/>
                          </a:solidFill>
                        </a:rPr>
                        <a:t>Match Table Grid: 0</a:t>
                      </a:r>
                    </a:p>
                    <a:p>
                      <a:r>
                        <a:rPr lang="en-US" sz="1800" b="0" dirty="0">
                          <a:solidFill>
                            <a:schemeClr val="bg1"/>
                          </a:solidFill>
                        </a:rPr>
                        <a:t>Multipart: 2</a:t>
                      </a:r>
                    </a:p>
                    <a:p>
                      <a:r>
                        <a:rPr lang="en-US" sz="1800" b="0" dirty="0">
                          <a:solidFill>
                            <a:schemeClr val="bg1"/>
                          </a:solidFill>
                        </a:rPr>
                        <a:t>Multiselect: 1</a:t>
                      </a:r>
                    </a:p>
                    <a:p>
                      <a:r>
                        <a:rPr lang="en-US" sz="1800" b="0" dirty="0">
                          <a:solidFill>
                            <a:schemeClr val="bg1"/>
                          </a:solidFill>
                        </a:rPr>
                        <a:t>SCR: 2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u="sng" dirty="0">
                          <a:solidFill>
                            <a:schemeClr val="bg1"/>
                          </a:solidFill>
                        </a:rPr>
                        <a:t>2022</a:t>
                      </a:r>
                      <a:endParaRPr lang="en-US" sz="1000" b="1" u="sng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7</a:t>
                      </a:r>
                      <a:r>
                        <a:rPr lang="en-US" sz="2400" b="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r>
                        <a:rPr lang="en-US" sz="1800" b="0" dirty="0">
                          <a:solidFill>
                            <a:schemeClr val="bg1"/>
                          </a:solidFill>
                        </a:rPr>
                        <a:t>4 primary source</a:t>
                      </a:r>
                    </a:p>
                    <a:p>
                      <a:r>
                        <a:rPr lang="en-US" sz="1800" b="0" dirty="0">
                          <a:solidFill>
                            <a:schemeClr val="bg1"/>
                          </a:solidFill>
                        </a:rPr>
                        <a:t>3 secondary</a:t>
                      </a:r>
                    </a:p>
                    <a:p>
                      <a:endParaRPr lang="en-US" sz="1800" b="0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1800" b="1" u="sng" dirty="0">
                          <a:solidFill>
                            <a:schemeClr val="bg1"/>
                          </a:solidFill>
                        </a:rPr>
                        <a:t>2023</a:t>
                      </a:r>
                    </a:p>
                    <a:p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15</a:t>
                      </a:r>
                      <a:r>
                        <a:rPr lang="en-US" sz="2400" b="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r>
                        <a:rPr lang="en-US" sz="1800" b="0" dirty="0">
                          <a:solidFill>
                            <a:schemeClr val="bg1"/>
                          </a:solidFill>
                        </a:rPr>
                        <a:t>all primary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u="sng" dirty="0">
                          <a:solidFill>
                            <a:schemeClr val="bg1"/>
                          </a:solidFill>
                        </a:rPr>
                        <a:t>2022</a:t>
                      </a:r>
                      <a:endParaRPr lang="en-US" sz="1800" b="0" u="none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2400" b="1" u="none" dirty="0">
                          <a:solidFill>
                            <a:schemeClr val="bg1"/>
                          </a:solidFill>
                        </a:rPr>
                        <a:t>22 </a:t>
                      </a:r>
                    </a:p>
                    <a:p>
                      <a:r>
                        <a:rPr lang="en-US" sz="1800" b="0" u="none" dirty="0">
                          <a:solidFill>
                            <a:schemeClr val="bg1"/>
                          </a:solidFill>
                        </a:rPr>
                        <a:t>items without a stimulus</a:t>
                      </a:r>
                    </a:p>
                    <a:p>
                      <a:endParaRPr lang="en-US" sz="1800" b="0" u="none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1800" b="1" u="sng" dirty="0">
                          <a:solidFill>
                            <a:schemeClr val="bg1"/>
                          </a:solidFill>
                        </a:rPr>
                        <a:t>2023</a:t>
                      </a:r>
                    </a:p>
                    <a:p>
                      <a:r>
                        <a:rPr lang="en-US" sz="2400" b="1" u="none" dirty="0">
                          <a:solidFill>
                            <a:schemeClr val="bg1"/>
                          </a:solidFill>
                        </a:rPr>
                        <a:t>12</a:t>
                      </a:r>
                      <a:r>
                        <a:rPr lang="en-US" sz="1800" b="0" u="none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r>
                        <a:rPr lang="en-US" sz="1800" b="0" u="none" dirty="0">
                          <a:solidFill>
                            <a:schemeClr val="bg1"/>
                          </a:solidFill>
                        </a:rPr>
                        <a:t>items without a stimulus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76536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High School USH</a:t>
                      </a:r>
                    </a:p>
                    <a:p>
                      <a:pPr algn="ctr"/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14/64 = 22% </a:t>
                      </a:r>
                    </a:p>
                    <a:p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new item types</a:t>
                      </a:r>
                    </a:p>
                    <a:p>
                      <a:endParaRPr lang="en-US" sz="18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r>
                        <a:rPr lang="en-US" sz="18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28/78 pts</a:t>
                      </a:r>
                    </a:p>
                    <a:p>
                      <a:r>
                        <a:rPr lang="en-US" sz="18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= 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36% of points</a:t>
                      </a:r>
                      <a:endParaRPr lang="en-US" sz="1800" b="1" kern="1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Avenir Book" panose="02000503020000020003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Drag &amp; Drop:  2</a:t>
                      </a:r>
                    </a:p>
                    <a:p>
                      <a:pPr algn="l"/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Avenir Book" panose="02000503020000020003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Hot Spot:  2</a:t>
                      </a:r>
                    </a:p>
                    <a:p>
                      <a:pPr algn="l"/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Avenir Book" panose="02000503020000020003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Hot Text:  1</a:t>
                      </a:r>
                    </a:p>
                    <a:p>
                      <a:pPr algn="l"/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Avenir Book" panose="02000503020000020003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Inline Choice:  2</a:t>
                      </a:r>
                    </a:p>
                    <a:p>
                      <a:pPr algn="l"/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Avenir Book" panose="02000503020000020003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Match Table Grid: 1     Multipart: 2               Multiselect: 2      </a:t>
                      </a:r>
                    </a:p>
                    <a:p>
                      <a:pPr algn="l"/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Avenir Book" panose="02000503020000020003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SCR: 2</a:t>
                      </a:r>
                      <a:r>
                        <a:rPr lang="en-US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u="sng" dirty="0">
                          <a:solidFill>
                            <a:schemeClr val="bg1"/>
                          </a:solidFill>
                        </a:rPr>
                        <a:t>2022</a:t>
                      </a:r>
                      <a:endParaRPr lang="en-US" sz="1000" b="1" u="sng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17</a:t>
                      </a:r>
                      <a:r>
                        <a:rPr lang="en-US" sz="2400" b="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r>
                        <a:rPr lang="en-US" sz="1800" b="0" dirty="0">
                          <a:solidFill>
                            <a:schemeClr val="bg1"/>
                          </a:solidFill>
                        </a:rPr>
                        <a:t>9 primary source</a:t>
                      </a:r>
                    </a:p>
                    <a:p>
                      <a:r>
                        <a:rPr lang="en-US" sz="1800" b="0" dirty="0">
                          <a:solidFill>
                            <a:schemeClr val="bg1"/>
                          </a:solidFill>
                        </a:rPr>
                        <a:t>8 secondary</a:t>
                      </a:r>
                    </a:p>
                    <a:p>
                      <a:endParaRPr lang="en-US" sz="1800" b="0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1800" b="1" u="sng" dirty="0">
                          <a:solidFill>
                            <a:schemeClr val="bg1"/>
                          </a:solidFill>
                        </a:rPr>
                        <a:t>2023</a:t>
                      </a:r>
                    </a:p>
                    <a:p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21</a:t>
                      </a:r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1800" b="0" dirty="0">
                          <a:solidFill>
                            <a:schemeClr val="bg1"/>
                          </a:solidFill>
                        </a:rPr>
                        <a:t>12 primary source</a:t>
                      </a:r>
                    </a:p>
                    <a:p>
                      <a:r>
                        <a:rPr lang="en-US" sz="1800" b="0" dirty="0">
                          <a:solidFill>
                            <a:schemeClr val="bg1"/>
                          </a:solidFill>
                        </a:rPr>
                        <a:t>9 secondary</a:t>
                      </a:r>
                    </a:p>
                    <a:p>
                      <a:endParaRPr lang="en-US" sz="18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u="sng" dirty="0">
                          <a:solidFill>
                            <a:schemeClr val="bg1"/>
                          </a:solidFill>
                        </a:rPr>
                        <a:t>2022</a:t>
                      </a:r>
                      <a:endParaRPr lang="en-US" sz="1800" b="0" u="none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2400" b="1" u="none" dirty="0">
                          <a:solidFill>
                            <a:schemeClr val="bg1"/>
                          </a:solidFill>
                        </a:rPr>
                        <a:t>19 </a:t>
                      </a:r>
                    </a:p>
                    <a:p>
                      <a:r>
                        <a:rPr lang="en-US" sz="1800" b="0" u="none" dirty="0">
                          <a:solidFill>
                            <a:schemeClr val="bg1"/>
                          </a:solidFill>
                        </a:rPr>
                        <a:t>items without a stimulus</a:t>
                      </a:r>
                    </a:p>
                    <a:p>
                      <a:endParaRPr lang="en-US" sz="1800" b="0" u="none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1800" b="1" u="sng" dirty="0">
                          <a:solidFill>
                            <a:schemeClr val="bg1"/>
                          </a:solidFill>
                        </a:rPr>
                        <a:t>2023</a:t>
                      </a:r>
                    </a:p>
                    <a:p>
                      <a:r>
                        <a:rPr lang="en-US" sz="2400" b="1" u="none" dirty="0">
                          <a:solidFill>
                            <a:schemeClr val="bg1"/>
                          </a:solidFill>
                        </a:rPr>
                        <a:t>15</a:t>
                      </a:r>
                      <a:endParaRPr lang="en-US" sz="1800" b="0" u="none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1800" b="0" u="none" dirty="0">
                          <a:solidFill>
                            <a:schemeClr val="bg1"/>
                          </a:solidFill>
                        </a:rPr>
                        <a:t>items without a stimulus</a:t>
                      </a:r>
                    </a:p>
                    <a:p>
                      <a:pPr algn="l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26013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338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77B30CF-8B4D-2517-06B1-5B93C2B8A3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6771292"/>
              </p:ext>
            </p:extLst>
          </p:nvPr>
        </p:nvGraphicFramePr>
        <p:xfrm>
          <a:off x="117928" y="448933"/>
          <a:ext cx="11701220" cy="5960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3952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FD3BC-C15A-2B41-BCC8-3BC5B006B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5918" y="2931260"/>
            <a:ext cx="10515600" cy="1325880"/>
          </a:xfrm>
        </p:spPr>
        <p:txBody>
          <a:bodyPr>
            <a:normAutofit fontScale="90000"/>
          </a:bodyPr>
          <a:lstStyle/>
          <a:p>
            <a:r>
              <a:rPr lang="en-US" dirty="0"/>
              <a:t>A strong rationale supports the use of </a:t>
            </a:r>
            <a:r>
              <a:rPr lang="en-US" dirty="0">
                <a:solidFill>
                  <a:schemeClr val="bg1"/>
                </a:solidFill>
              </a:rPr>
              <a:t>direct vocabulary </a:t>
            </a:r>
            <a:r>
              <a:rPr lang="en-US" dirty="0"/>
              <a:t>instruction as a means to enhance academic background knowledge.</a:t>
            </a:r>
            <a:br>
              <a:rPr lang="en-US" dirty="0"/>
            </a:br>
            <a:r>
              <a:rPr lang="en-US" dirty="0"/>
              <a:t>  </a:t>
            </a:r>
            <a:br>
              <a:rPr lang="en-US" dirty="0"/>
            </a:br>
            <a:r>
              <a:rPr lang="en-US" sz="1680" dirty="0"/>
              <a:t>Marzano Building Background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E43112-2C67-1C42-AB3B-8E0FC3C7758E}"/>
              </a:ext>
            </a:extLst>
          </p:cNvPr>
          <p:cNvSpPr txBox="1"/>
          <p:nvPr/>
        </p:nvSpPr>
        <p:spPr>
          <a:xfrm>
            <a:off x="1162022" y="2552695"/>
            <a:ext cx="508371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20" dirty="0">
                <a:solidFill>
                  <a:schemeClr val="accent2"/>
                </a:solidFill>
              </a:rPr>
              <a:t>DIRECT VOCABULARY</a:t>
            </a:r>
          </a:p>
        </p:txBody>
      </p:sp>
    </p:spTree>
    <p:extLst>
      <p:ext uri="{BB962C8B-B14F-4D97-AF65-F5344CB8AC3E}">
        <p14:creationId xmlns:p14="http://schemas.microsoft.com/office/powerpoint/2010/main" val="184417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 descr="A close-up of a document&#10;&#10;Description automatically generated">
            <a:extLst>
              <a:ext uri="{FF2B5EF4-FFF2-40B4-BE49-F238E27FC236}">
                <a16:creationId xmlns:a16="http://schemas.microsoft.com/office/drawing/2014/main" id="{D7F9B040-8DC3-CFE2-70DC-5DF551DC5E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414" y="3543257"/>
            <a:ext cx="7050685" cy="2930155"/>
          </a:xfrm>
          <a:prstGeom prst="rect">
            <a:avLst/>
          </a:prstGeom>
        </p:spPr>
      </p:pic>
      <p:pic>
        <p:nvPicPr>
          <p:cNvPr id="6" name="Picture 5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F0238D44-87A9-993E-3AB3-423DBB7B3C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201" y="1138936"/>
            <a:ext cx="6703141" cy="219013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76A659B-DE76-A5D0-2B91-E23C3F66E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467" y="-361610"/>
            <a:ext cx="4123596" cy="2190135"/>
          </a:xfrm>
        </p:spPr>
        <p:txBody>
          <a:bodyPr>
            <a:normAutofit/>
          </a:bodyPr>
          <a:lstStyle/>
          <a:p>
            <a:pPr algn="ctr"/>
            <a:r>
              <a:rPr lang="en-US" sz="7200" dirty="0">
                <a:solidFill>
                  <a:srgbClr val="770A6D"/>
                </a:solidFill>
              </a:rPr>
              <a:t>reading 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5D09BD9-44AD-4DE6-E467-13D1E6203F9D}"/>
              </a:ext>
            </a:extLst>
          </p:cNvPr>
          <p:cNvSpPr txBox="1">
            <a:spLocks/>
          </p:cNvSpPr>
          <p:nvPr/>
        </p:nvSpPr>
        <p:spPr>
          <a:xfrm>
            <a:off x="8069449" y="1540527"/>
            <a:ext cx="3921084" cy="12970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kern="100" dirty="0">
                <a:cs typeface="Times New Roman" panose="02020603050405020304" pitchFamily="18" charset="0"/>
              </a:rPr>
              <a:t>primary source text</a:t>
            </a:r>
            <a:endParaRPr lang="en-US" sz="3600" kern="100" dirty="0"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E1A3290-58CE-99A7-E1EC-EA123E20535A}"/>
              </a:ext>
            </a:extLst>
          </p:cNvPr>
          <p:cNvSpPr txBox="1">
            <a:spLocks/>
          </p:cNvSpPr>
          <p:nvPr/>
        </p:nvSpPr>
        <p:spPr>
          <a:xfrm>
            <a:off x="1077130" y="4354214"/>
            <a:ext cx="3921084" cy="12970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kern="100" dirty="0">
                <a:cs typeface="Times New Roman" panose="02020603050405020304" pitchFamily="18" charset="0"/>
              </a:rPr>
              <a:t>secondary source text</a:t>
            </a:r>
            <a:endParaRPr lang="en-US" sz="3600" kern="100" dirty="0"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A88B9BC-ACCE-9CE6-F932-DF9943D6C0C6}"/>
              </a:ext>
            </a:extLst>
          </p:cNvPr>
          <p:cNvSpPr txBox="1">
            <a:spLocks/>
          </p:cNvSpPr>
          <p:nvPr/>
        </p:nvSpPr>
        <p:spPr>
          <a:xfrm>
            <a:off x="1077130" y="4354214"/>
            <a:ext cx="3921084" cy="12970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kern="100" dirty="0">
                <a:cs typeface="Times New Roman" panose="02020603050405020304" pitchFamily="18" charset="0"/>
              </a:rPr>
              <a:t>informational text</a:t>
            </a:r>
            <a:endParaRPr lang="en-US" sz="3600" kern="100" dirty="0">
              <a:cs typeface="Times New Roman" panose="02020603050405020304" pitchFamily="18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1A25FBD2-19BE-5479-036F-FA7D6FD97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8228" y="247783"/>
            <a:ext cx="1782305" cy="1782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165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1" grpId="1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AF78A-7670-7901-8DFB-CCF8BA81F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406" y="55735"/>
            <a:ext cx="10515600" cy="1325563"/>
          </a:xfrm>
        </p:spPr>
        <p:txBody>
          <a:bodyPr/>
          <a:lstStyle/>
          <a:p>
            <a:r>
              <a:rPr lang="en-US" dirty="0"/>
              <a:t>Primary Source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CD052DD-C0C0-18AA-2F1E-1B30871EC3B6}"/>
              </a:ext>
            </a:extLst>
          </p:cNvPr>
          <p:cNvSpPr txBox="1">
            <a:spLocks/>
          </p:cNvSpPr>
          <p:nvPr/>
        </p:nvSpPr>
        <p:spPr>
          <a:xfrm>
            <a:off x="503766" y="197855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Informational Text</a:t>
            </a:r>
          </a:p>
        </p:txBody>
      </p:sp>
      <p:pic>
        <p:nvPicPr>
          <p:cNvPr id="6" name="Picture 5" descr="A screenshot of a paper&#10;&#10;Description automatically generated">
            <a:extLst>
              <a:ext uri="{FF2B5EF4-FFF2-40B4-BE49-F238E27FC236}">
                <a16:creationId xmlns:a16="http://schemas.microsoft.com/office/drawing/2014/main" id="{D0459AEB-3E58-B713-903E-2329E2A88B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566" y="386484"/>
            <a:ext cx="6034194" cy="5835264"/>
          </a:xfrm>
          <a:prstGeom prst="rect">
            <a:avLst/>
          </a:prstGeom>
        </p:spPr>
      </p:pic>
      <p:pic>
        <p:nvPicPr>
          <p:cNvPr id="8" name="Picture 7" descr="A hand with words on it&#10;&#10;Description automatically generated">
            <a:extLst>
              <a:ext uri="{FF2B5EF4-FFF2-40B4-BE49-F238E27FC236}">
                <a16:creationId xmlns:a16="http://schemas.microsoft.com/office/drawing/2014/main" id="{1FECB1FD-BE74-138D-8C45-C05772C494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86" y="3033458"/>
            <a:ext cx="4023360" cy="339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30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light bulb and writing&#10;&#10;Description automatically generated">
            <a:extLst>
              <a:ext uri="{FF2B5EF4-FFF2-40B4-BE49-F238E27FC236}">
                <a16:creationId xmlns:a16="http://schemas.microsoft.com/office/drawing/2014/main" id="{B144F1D9-9CCC-7BA6-1478-607100A7CE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29" b="96580" l="3241" r="91759">
                        <a14:foregroundMark x1="60648" y1="77687" x2="60833" y2="88111"/>
                        <a14:foregroundMark x1="60833" y1="88111" x2="65370" y2="89414"/>
                        <a14:foregroundMark x1="1296" y1="95603" x2="28796" y2="92345"/>
                        <a14:foregroundMark x1="28796" y1="92345" x2="57037" y2="96580"/>
                        <a14:foregroundMark x1="57037" y1="96580" x2="62500" y2="92834"/>
                        <a14:foregroundMark x1="833" y1="94788" x2="7315" y2="94788"/>
                        <a14:foregroundMark x1="7315" y1="94788" x2="7963" y2="94463"/>
                        <a14:foregroundMark x1="3241" y1="96580" x2="3241" y2="96091"/>
                        <a14:foregroundMark x1="60463" y1="45440" x2="58611" y2="46743"/>
                        <a14:foregroundMark x1="58796" y1="23127" x2="58796" y2="23127"/>
                        <a14:foregroundMark x1="68704" y1="8632" x2="68704" y2="8632"/>
                        <a14:foregroundMark x1="81852" y1="7329" x2="81852" y2="7329"/>
                        <a14:foregroundMark x1="91204" y1="23779" x2="91204" y2="23779"/>
                        <a14:foregroundMark x1="91759" y1="48208" x2="91759" y2="48208"/>
                        <a14:foregroundMark x1="81759" y1="62704" x2="81759" y2="627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054" y="160261"/>
            <a:ext cx="5062946" cy="28783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B660EB-8DCA-869B-20CF-5EE14E36B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2431" y="1425748"/>
            <a:ext cx="4123596" cy="2190135"/>
          </a:xfrm>
        </p:spPr>
        <p:txBody>
          <a:bodyPr>
            <a:normAutofit/>
          </a:bodyPr>
          <a:lstStyle/>
          <a:p>
            <a:pPr algn="ctr"/>
            <a:r>
              <a:rPr lang="en-US" sz="7200" dirty="0">
                <a:solidFill>
                  <a:srgbClr val="770A6D"/>
                </a:solidFill>
              </a:rPr>
              <a:t>writing </a:t>
            </a:r>
            <a:endParaRPr lang="en-US" dirty="0"/>
          </a:p>
        </p:txBody>
      </p:sp>
      <p:pic>
        <p:nvPicPr>
          <p:cNvPr id="11" name="Picture 10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A6297F24-1E28-099D-DC47-C3A5A38380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43" y="650160"/>
            <a:ext cx="6100476" cy="18985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DF903D24-6C68-BD92-A6B2-AB627286F9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004" y="3119223"/>
            <a:ext cx="6691209" cy="33125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629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34C8AEC9-B197-376A-64AD-FE2D524F0A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99" y="1077912"/>
            <a:ext cx="7772400" cy="20265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30B0FC-C160-E338-2D99-39584B5E81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625" y="120650"/>
            <a:ext cx="7772400" cy="604013"/>
          </a:xfrm>
          <a:prstGeom prst="rect">
            <a:avLst/>
          </a:prstGeom>
        </p:spPr>
      </p:pic>
      <p:pic>
        <p:nvPicPr>
          <p:cNvPr id="8" name="Picture 7" descr="A group of men wearing historical clothing&#10;&#10;Description automatically generated">
            <a:extLst>
              <a:ext uri="{FF2B5EF4-FFF2-40B4-BE49-F238E27FC236}">
                <a16:creationId xmlns:a16="http://schemas.microsoft.com/office/drawing/2014/main" id="{8190E5B5-2EA5-F662-B5B2-5467AB4E6B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888" y="3111500"/>
            <a:ext cx="7302500" cy="3746500"/>
          </a:xfrm>
          <a:prstGeom prst="rect">
            <a:avLst/>
          </a:prstGeom>
        </p:spPr>
      </p:pic>
      <p:pic>
        <p:nvPicPr>
          <p:cNvPr id="10" name="Picture 9" descr="A document with text on it&#10;&#10;Description automatically generated">
            <a:extLst>
              <a:ext uri="{FF2B5EF4-FFF2-40B4-BE49-F238E27FC236}">
                <a16:creationId xmlns:a16="http://schemas.microsoft.com/office/drawing/2014/main" id="{95EC22F5-AEF7-7777-8086-766AFC072D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6" y="997942"/>
            <a:ext cx="3955717" cy="5673933"/>
          </a:xfrm>
          <a:prstGeom prst="rect">
            <a:avLst/>
          </a:prstGeom>
        </p:spPr>
      </p:pic>
      <p:pic>
        <p:nvPicPr>
          <p:cNvPr id="12" name="Picture 11" descr="A white rectangle with black text&#10;&#10;Description automatically generated">
            <a:extLst>
              <a:ext uri="{FF2B5EF4-FFF2-40B4-BE49-F238E27FC236}">
                <a16:creationId xmlns:a16="http://schemas.microsoft.com/office/drawing/2014/main" id="{A97005B5-CEB9-7950-CA51-32DEAC1C4C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299" y="1431579"/>
            <a:ext cx="6121400" cy="1676400"/>
          </a:xfrm>
          <a:prstGeom prst="rect">
            <a:avLst/>
          </a:prstGeom>
        </p:spPr>
      </p:pic>
      <p:pic>
        <p:nvPicPr>
          <p:cNvPr id="14" name="Picture 13" descr="A close-up of a card&#10;&#10;Description automatically generated">
            <a:extLst>
              <a:ext uri="{FF2B5EF4-FFF2-40B4-BE49-F238E27FC236}">
                <a16:creationId xmlns:a16="http://schemas.microsoft.com/office/drawing/2014/main" id="{52FE2273-DEC0-C93B-9DC6-E1FEF0AFC8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166" y="1319532"/>
            <a:ext cx="7508235" cy="306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738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E78A25D-5E60-75F2-12DE-C816346EA7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2348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 descr="A cork board from a wall&#10;&#10;Description automatically generated">
            <a:extLst>
              <a:ext uri="{FF2B5EF4-FFF2-40B4-BE49-F238E27FC236}">
                <a16:creationId xmlns:a16="http://schemas.microsoft.com/office/drawing/2014/main" id="{506EE3F6-9BD9-E750-90E8-9606211849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36682" cy="4482438"/>
          </a:xfrm>
          <a:prstGeom prst="rect">
            <a:avLst/>
          </a:prstGeom>
          <a:effectLst>
            <a:softEdge rad="130126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DD3708-EBB6-23CF-AD4D-54FEDD2677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589" y="2289941"/>
            <a:ext cx="1586442" cy="799011"/>
          </a:xfrm>
          <a:prstGeom prst="rect">
            <a:avLst/>
          </a:prstGeom>
        </p:spPr>
      </p:pic>
      <p:pic>
        <p:nvPicPr>
          <p:cNvPr id="2" name="Picture 1" descr="A green and black text&#10;&#10;Description automatically generated">
            <a:extLst>
              <a:ext uri="{FF2B5EF4-FFF2-40B4-BE49-F238E27FC236}">
                <a16:creationId xmlns:a16="http://schemas.microsoft.com/office/drawing/2014/main" id="{285947CB-A0CA-DECC-B3DF-423D07E880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1706" y="1044922"/>
            <a:ext cx="1997080" cy="456619"/>
          </a:xfrm>
          <a:prstGeom prst="rect">
            <a:avLst/>
          </a:prstGeom>
        </p:spPr>
      </p:pic>
      <p:pic>
        <p:nvPicPr>
          <p:cNvPr id="3" name="Picture 2" descr="A logo for a company&#10;&#10;Description automatically generated">
            <a:extLst>
              <a:ext uri="{FF2B5EF4-FFF2-40B4-BE49-F238E27FC236}">
                <a16:creationId xmlns:a16="http://schemas.microsoft.com/office/drawing/2014/main" id="{1906F64A-7E2C-533F-EBDE-41D0D2EB77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36" y="1529476"/>
            <a:ext cx="1855994" cy="515554"/>
          </a:xfrm>
          <a:prstGeom prst="rect">
            <a:avLst/>
          </a:prstGeom>
        </p:spPr>
      </p:pic>
      <p:pic>
        <p:nvPicPr>
          <p:cNvPr id="8" name="Picture 7" descr="A light bulb with a spiral and a pencil&#10;&#10;Description automatically generated">
            <a:extLst>
              <a:ext uri="{FF2B5EF4-FFF2-40B4-BE49-F238E27FC236}">
                <a16:creationId xmlns:a16="http://schemas.microsoft.com/office/drawing/2014/main" id="{7E246E29-D03A-65E8-40E1-6A57A0FAF8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623" y="1746169"/>
            <a:ext cx="1279246" cy="79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46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hand holding a glowing rocket&#10;&#10;Description automatically generated">
            <a:extLst>
              <a:ext uri="{FF2B5EF4-FFF2-40B4-BE49-F238E27FC236}">
                <a16:creationId xmlns:a16="http://schemas.microsoft.com/office/drawing/2014/main" id="{781C881E-B96A-384F-B50A-8A920D30B1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1367"/>
            <a:ext cx="12192000" cy="75607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09F086-0BA1-EEE5-FC0C-BDFAF9948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457" y="424576"/>
            <a:ext cx="10515600" cy="1325563"/>
          </a:xfrm>
        </p:spPr>
        <p:txBody>
          <a:bodyPr>
            <a:no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launching the year</a:t>
            </a:r>
            <a:br>
              <a:rPr lang="en-US" dirty="0">
                <a:solidFill>
                  <a:schemeClr val="bg1"/>
                </a:solidFill>
              </a:rPr>
            </a:b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53671B1-082A-D20A-0296-1604C01DB74A}"/>
              </a:ext>
            </a:extLst>
          </p:cNvPr>
          <p:cNvSpPr txBox="1">
            <a:spLocks/>
          </p:cNvSpPr>
          <p:nvPr/>
        </p:nvSpPr>
        <p:spPr>
          <a:xfrm>
            <a:off x="838200" y="2938527"/>
            <a:ext cx="10515600" cy="2865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effectLst/>
                <a:latin typeface="Avenir Book" panose="02000503020000020003" pitchFamily="2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uLnTx/>
              <a:uFillTx/>
              <a:latin typeface="Avenir Book" panose="02000503020000020003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venir Book" panose="02000503020000020003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D270D0-8D34-9F12-A6B0-07E2819A5F52}"/>
              </a:ext>
            </a:extLst>
          </p:cNvPr>
          <p:cNvSpPr txBox="1"/>
          <p:nvPr/>
        </p:nvSpPr>
        <p:spPr>
          <a:xfrm>
            <a:off x="7420276" y="1165364"/>
            <a:ext cx="60976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quality tier 1 instruction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5017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0814FC-AE8C-E00B-F96C-7721FAC9B4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12FCED-C0E6-5E78-3123-899437F54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5397" y="2103437"/>
            <a:ext cx="10515600" cy="1325563"/>
          </a:xfrm>
        </p:spPr>
        <p:txBody>
          <a:bodyPr>
            <a:normAutofit fontScale="90000"/>
          </a:bodyPr>
          <a:lstStyle/>
          <a:p>
            <a:pPr algn="r"/>
            <a:r>
              <a:rPr lang="en-US" sz="4900" dirty="0"/>
              <a:t>nurturing the new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sz="1800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8EAAE0-05D6-0927-9CE2-CE71FD48D524}"/>
              </a:ext>
            </a:extLst>
          </p:cNvPr>
          <p:cNvSpPr txBox="1"/>
          <p:nvPr/>
        </p:nvSpPr>
        <p:spPr>
          <a:xfrm>
            <a:off x="8296977" y="1280160"/>
            <a:ext cx="35240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</a:rPr>
              <a:t>new teachers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new to grade level</a:t>
            </a:r>
          </a:p>
        </p:txBody>
      </p:sp>
    </p:spTree>
    <p:extLst>
      <p:ext uri="{BB962C8B-B14F-4D97-AF65-F5344CB8AC3E}">
        <p14:creationId xmlns:p14="http://schemas.microsoft.com/office/powerpoint/2010/main" val="135503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529F7-AA94-ABAD-D4F2-2F402C75CFB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26756" y="3044485"/>
            <a:ext cx="10515600" cy="132556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900" dirty="0">
                <a:solidFill>
                  <a:srgbClr val="AE2EA8"/>
                </a:solidFill>
              </a:rPr>
              <a:t>planning for 2024-25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4C10E5-D62A-91CE-1581-743FF6D11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1813" y="3742242"/>
            <a:ext cx="7772400" cy="129148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B2D178A-7B6D-34F0-1BEB-8EE749A1E46E}"/>
              </a:ext>
            </a:extLst>
          </p:cNvPr>
          <p:cNvSpPr txBox="1">
            <a:spLocks/>
          </p:cNvSpPr>
          <p:nvPr/>
        </p:nvSpPr>
        <p:spPr>
          <a:xfrm>
            <a:off x="949644" y="1718023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8900" dirty="0">
                <a:solidFill>
                  <a:srgbClr val="AE2EA8"/>
                </a:solidFill>
              </a:rPr>
              <a:t>social studies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93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endulum&#10;&#10;Description automatically generated">
            <a:extLst>
              <a:ext uri="{FF2B5EF4-FFF2-40B4-BE49-F238E27FC236}">
                <a16:creationId xmlns:a16="http://schemas.microsoft.com/office/drawing/2014/main" id="{E4AAD39D-3A18-EABB-CA52-D676C7A485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493" y="0"/>
            <a:ext cx="12678984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635377B-461C-3ADF-88E4-0E0C0D39D91D}"/>
              </a:ext>
            </a:extLst>
          </p:cNvPr>
          <p:cNvSpPr/>
          <p:nvPr/>
        </p:nvSpPr>
        <p:spPr>
          <a:xfrm>
            <a:off x="6517244" y="3836157"/>
            <a:ext cx="1144385" cy="115905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07E35A6-6990-1A8F-DC64-19F38520EEB7}"/>
              </a:ext>
            </a:extLst>
          </p:cNvPr>
          <p:cNvSpPr/>
          <p:nvPr/>
        </p:nvSpPr>
        <p:spPr>
          <a:xfrm>
            <a:off x="7612433" y="3836157"/>
            <a:ext cx="1144385" cy="1159058"/>
          </a:xfrm>
          <a:prstGeom prst="ellipse">
            <a:avLst/>
          </a:prstGeom>
          <a:solidFill>
            <a:srgbClr val="0063C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80378DD-7F18-C8D7-510B-BC14402C4208}"/>
              </a:ext>
            </a:extLst>
          </p:cNvPr>
          <p:cNvSpPr/>
          <p:nvPr/>
        </p:nvSpPr>
        <p:spPr>
          <a:xfrm>
            <a:off x="5394183" y="3836157"/>
            <a:ext cx="1144385" cy="115905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DAD00FB-E007-ACB4-82EA-F5A2EAA70C4A}"/>
              </a:ext>
            </a:extLst>
          </p:cNvPr>
          <p:cNvSpPr/>
          <p:nvPr/>
        </p:nvSpPr>
        <p:spPr>
          <a:xfrm>
            <a:off x="3175933" y="3836157"/>
            <a:ext cx="1144385" cy="1159058"/>
          </a:xfrm>
          <a:prstGeom prst="ellipse">
            <a:avLst/>
          </a:prstGeom>
          <a:solidFill>
            <a:srgbClr val="0063C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61DB80-2B9D-ECC8-653E-3EEEEB4EADB9}"/>
              </a:ext>
            </a:extLst>
          </p:cNvPr>
          <p:cNvSpPr txBox="1"/>
          <p:nvPr/>
        </p:nvSpPr>
        <p:spPr>
          <a:xfrm>
            <a:off x="7797116" y="3954021"/>
            <a:ext cx="7750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tools to know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8BBCAF-8E40-C499-A293-318639511BCA}"/>
              </a:ext>
            </a:extLst>
          </p:cNvPr>
          <p:cNvSpPr txBox="1"/>
          <p:nvPr/>
        </p:nvSpPr>
        <p:spPr>
          <a:xfrm>
            <a:off x="3352780" y="3923694"/>
            <a:ext cx="7750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ways to show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2DB3C5-1E6D-F01A-509A-50BF3DA7FA7E}"/>
              </a:ext>
            </a:extLst>
          </p:cNvPr>
          <p:cNvSpPr txBox="1"/>
          <p:nvPr/>
        </p:nvSpPr>
        <p:spPr>
          <a:xfrm>
            <a:off x="5249170" y="3954021"/>
            <a:ext cx="14506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th!nk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_________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content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49576D-C474-8BF8-FBAC-E4EDF54635D5}"/>
              </a:ext>
            </a:extLst>
          </p:cNvPr>
          <p:cNvSpPr txBox="1"/>
          <p:nvPr/>
        </p:nvSpPr>
        <p:spPr>
          <a:xfrm>
            <a:off x="6538233" y="3954021"/>
            <a:ext cx="10345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engaged in learning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6C3CA42-0CAB-19F3-CE48-C322A89DD3A3}"/>
              </a:ext>
            </a:extLst>
          </p:cNvPr>
          <p:cNvSpPr/>
          <p:nvPr/>
        </p:nvSpPr>
        <p:spPr>
          <a:xfrm>
            <a:off x="4284723" y="3836157"/>
            <a:ext cx="1144385" cy="115905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7C9FC3-8E95-B6C3-DCB0-3A169310AD99}"/>
              </a:ext>
            </a:extLst>
          </p:cNvPr>
          <p:cNvSpPr txBox="1"/>
          <p:nvPr/>
        </p:nvSpPr>
        <p:spPr>
          <a:xfrm>
            <a:off x="4333919" y="3923694"/>
            <a:ext cx="10345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practice without penalty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04EE06-4285-5180-9C7D-69195D7ED80D}"/>
              </a:ext>
            </a:extLst>
          </p:cNvPr>
          <p:cNvSpPr txBox="1"/>
          <p:nvPr/>
        </p:nvSpPr>
        <p:spPr>
          <a:xfrm>
            <a:off x="2491337" y="5603939"/>
            <a:ext cx="7209322" cy="833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quality tier 1 instruction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507E3F6-9D0A-0422-F13C-EFA7B468D2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975" y="5170829"/>
            <a:ext cx="8364045" cy="138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30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4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107BB-D369-0E0D-4DCB-89FC01376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940" y="307081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770A6D"/>
                </a:solidFill>
              </a:rPr>
              <a:t>high quality instructional materials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179F8-6F67-1CB5-7CCD-63BFA123A0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910" y="1632644"/>
            <a:ext cx="5857894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cs typeface="Times New Roman" panose="02020603050405020304" pitchFamily="18" charset="0"/>
              </a:rPr>
              <a:t>full coverage of the TEKS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cs typeface="Times New Roman" panose="02020603050405020304" pitchFamily="18" charset="0"/>
              </a:rPr>
              <a:t>aligned to evidence-based best practices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cs typeface="Times New Roman" panose="02020603050405020304" pitchFamily="18" charset="0"/>
              </a:rPr>
              <a:t>supports all learners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cs typeface="Times New Roman" panose="02020603050405020304" pitchFamily="18" charset="0"/>
              </a:rPr>
              <a:t>embedded assessments for learning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cs typeface="Times New Roman" panose="02020603050405020304" pitchFamily="18" charset="0"/>
              </a:rPr>
              <a:t>implementation supports for teachers</a:t>
            </a:r>
          </a:p>
          <a:p>
            <a:endParaRPr lang="en-US" sz="3200" dirty="0"/>
          </a:p>
        </p:txBody>
      </p:sp>
      <p:pic>
        <p:nvPicPr>
          <p:cNvPr id="7" name="Picture 6" descr="A turtle and a rabbit in a wagon&#10;&#10;Description automatically generated">
            <a:extLst>
              <a:ext uri="{FF2B5EF4-FFF2-40B4-BE49-F238E27FC236}">
                <a16:creationId xmlns:a16="http://schemas.microsoft.com/office/drawing/2014/main" id="{317DC119-58CA-C5F7-16EE-F53998625D5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924" y="2183053"/>
            <a:ext cx="6266861" cy="451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89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arm&#10;&#10;Description automatically generated">
            <a:extLst>
              <a:ext uri="{FF2B5EF4-FFF2-40B4-BE49-F238E27FC236}">
                <a16:creationId xmlns:a16="http://schemas.microsoft.com/office/drawing/2014/main" id="{735D3FFF-5ED1-194C-A638-BA29BB34C2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35"/>
          <a:stretch/>
        </p:blipFill>
        <p:spPr>
          <a:xfrm>
            <a:off x="24" y="1282"/>
            <a:ext cx="12191976" cy="6856718"/>
          </a:xfrm>
          <a:prstGeom prst="rect">
            <a:avLst/>
          </a:prstGeom>
        </p:spPr>
      </p:pic>
      <p:pic>
        <p:nvPicPr>
          <p:cNvPr id="8" name="Picture 7" descr="A black and white sign&#10;&#10;Description automatically generated">
            <a:extLst>
              <a:ext uri="{FF2B5EF4-FFF2-40B4-BE49-F238E27FC236}">
                <a16:creationId xmlns:a16="http://schemas.microsoft.com/office/drawing/2014/main" id="{03C49B40-0A1A-EE23-42A4-F2A3D176ED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9"/>
          <a:stretch/>
        </p:blipFill>
        <p:spPr>
          <a:xfrm rot="527771">
            <a:off x="7789656" y="939109"/>
            <a:ext cx="2180388" cy="656597"/>
          </a:xfrm>
          <a:prstGeom prst="rect">
            <a:avLst/>
          </a:prstGeom>
        </p:spPr>
      </p:pic>
      <p:pic>
        <p:nvPicPr>
          <p:cNvPr id="10" name="Picture 9" descr="A black letter h on a white background&#10;&#10;Description automatically generated">
            <a:extLst>
              <a:ext uri="{FF2B5EF4-FFF2-40B4-BE49-F238E27FC236}">
                <a16:creationId xmlns:a16="http://schemas.microsoft.com/office/drawing/2014/main" id="{1D3AF6B1-5A89-E141-2849-2B3288E514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71"/>
          <a:stretch/>
        </p:blipFill>
        <p:spPr>
          <a:xfrm rot="21085445">
            <a:off x="4257784" y="583588"/>
            <a:ext cx="1788408" cy="80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111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ntersectionality 101: Why “we're focusing on women” doesn't work for  Diversity &amp; Inclusion | by Jennifer Kim | Awaken Blog | Medium">
            <a:extLst>
              <a:ext uri="{FF2B5EF4-FFF2-40B4-BE49-F238E27FC236}">
                <a16:creationId xmlns:a16="http://schemas.microsoft.com/office/drawing/2014/main" id="{7FFC8993-6042-C664-BADE-2091D538D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44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ntersectionality 101: Why “we're focusing on women” doesn't work for  Diversity &amp; Inclusion | by Jennifer Kim | Awaken Blog | Medium">
            <a:extLst>
              <a:ext uri="{FF2B5EF4-FFF2-40B4-BE49-F238E27FC236}">
                <a16:creationId xmlns:a16="http://schemas.microsoft.com/office/drawing/2014/main" id="{82C6D0C9-C901-328C-EDF2-311CFF734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0"/>
            <a:ext cx="10763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449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logo with blue and green text&#10;&#10;Description automatically generated">
            <a:extLst>
              <a:ext uri="{FF2B5EF4-FFF2-40B4-BE49-F238E27FC236}">
                <a16:creationId xmlns:a16="http://schemas.microsoft.com/office/drawing/2014/main" id="{02904EEF-7173-DB00-5AF5-1CBA567B26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71" y="582392"/>
            <a:ext cx="3020389" cy="2977394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57C4FA-9240-0961-A150-69AA7C132A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5903" y="582392"/>
            <a:ext cx="3020389" cy="23483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826306-26BC-36F8-7894-3B47439435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0920" y="1092009"/>
            <a:ext cx="2351697" cy="30349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E8A3B8-3EF3-7797-7926-286CD4796E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9963" y="3476603"/>
            <a:ext cx="2152044" cy="27990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81C7D4-7814-CDDC-D696-F318F2647F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5150" y="4456497"/>
            <a:ext cx="2123330" cy="1415372"/>
          </a:xfrm>
          <a:prstGeom prst="rect">
            <a:avLst/>
          </a:prstGeom>
        </p:spPr>
      </p:pic>
      <p:pic>
        <p:nvPicPr>
          <p:cNvPr id="25" name="Picture 24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2D8B172A-27F1-7966-55E7-549893F54D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333" y="3898327"/>
            <a:ext cx="1574800" cy="2108200"/>
          </a:xfrm>
          <a:prstGeom prst="rect">
            <a:avLst/>
          </a:prstGeom>
        </p:spPr>
      </p:pic>
      <p:pic>
        <p:nvPicPr>
          <p:cNvPr id="26" name="Picture 25" descr="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4352F9B3-46AC-4615-854E-166207EF25F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4" t="3190" r="20999" b="72640"/>
          <a:stretch/>
        </p:blipFill>
        <p:spPr>
          <a:xfrm rot="5400000">
            <a:off x="8247431" y="2121853"/>
            <a:ext cx="4718331" cy="256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54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07FDADA1-A8BF-E9C3-6755-8E46D0493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34" y="562347"/>
            <a:ext cx="5804827" cy="1194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painting of a group of people sitting in chairs&#10;&#10;Description automatically generated">
            <a:extLst>
              <a:ext uri="{FF2B5EF4-FFF2-40B4-BE49-F238E27FC236}">
                <a16:creationId xmlns:a16="http://schemas.microsoft.com/office/drawing/2014/main" id="{A44AFD73-BF26-E5F5-4A69-9F63306C58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4974">
            <a:off x="791317" y="2174160"/>
            <a:ext cx="2032129" cy="1573754"/>
          </a:xfrm>
          <a:prstGeom prst="rect">
            <a:avLst/>
          </a:prstGeom>
        </p:spPr>
      </p:pic>
      <p:pic>
        <p:nvPicPr>
          <p:cNvPr id="19" name="Picture 18" descr="A cartoon character with text&#10;&#10;Description automatically generated">
            <a:extLst>
              <a:ext uri="{FF2B5EF4-FFF2-40B4-BE49-F238E27FC236}">
                <a16:creationId xmlns:a16="http://schemas.microsoft.com/office/drawing/2014/main" id="{E4B174C4-830B-9871-A93E-185AE2E8BB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493" y="2900894"/>
            <a:ext cx="2064285" cy="1570331"/>
          </a:xfrm>
          <a:prstGeom prst="rect">
            <a:avLst/>
          </a:prstGeom>
        </p:spPr>
      </p:pic>
      <p:pic>
        <p:nvPicPr>
          <p:cNvPr id="21" name="Picture 20" descr="A screenshot of a computer&#10;&#10;Description automatically generated">
            <a:extLst>
              <a:ext uri="{FF2B5EF4-FFF2-40B4-BE49-F238E27FC236}">
                <a16:creationId xmlns:a16="http://schemas.microsoft.com/office/drawing/2014/main" id="{C3CF4B2D-8F61-219C-892D-61D0D7E79B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314" y="3614759"/>
            <a:ext cx="3037209" cy="1991353"/>
          </a:xfrm>
          <a:prstGeom prst="rect">
            <a:avLst/>
          </a:prstGeom>
        </p:spPr>
      </p:pic>
      <p:pic>
        <p:nvPicPr>
          <p:cNvPr id="23" name="Picture 22" descr="A close up of a person&#10;&#10;Description automatically generated">
            <a:extLst>
              <a:ext uri="{FF2B5EF4-FFF2-40B4-BE49-F238E27FC236}">
                <a16:creationId xmlns:a16="http://schemas.microsoft.com/office/drawing/2014/main" id="{A290BBF3-5614-1D47-062C-70EF0A3B0F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468" y="3128142"/>
            <a:ext cx="2251509" cy="1838603"/>
          </a:xfrm>
          <a:prstGeom prst="rect">
            <a:avLst/>
          </a:prstGeom>
        </p:spPr>
      </p:pic>
      <p:pic>
        <p:nvPicPr>
          <p:cNvPr id="10" name="Picture 9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8D1BAA79-43B1-A251-CAD2-64C71DE67A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583" y="263291"/>
            <a:ext cx="1574800" cy="2108200"/>
          </a:xfrm>
          <a:prstGeom prst="rect">
            <a:avLst/>
          </a:prstGeom>
        </p:spPr>
      </p:pic>
      <p:pic>
        <p:nvPicPr>
          <p:cNvPr id="14" name="Picture 13" descr="A drawing of a person pointing at a person&#10;&#10;Description automatically generated">
            <a:extLst>
              <a:ext uri="{FF2B5EF4-FFF2-40B4-BE49-F238E27FC236}">
                <a16:creationId xmlns:a16="http://schemas.microsoft.com/office/drawing/2014/main" id="{3B15D4DE-2FD9-65C2-A827-8D83D21F49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4" y="4762616"/>
            <a:ext cx="2147548" cy="1600058"/>
          </a:xfrm>
          <a:prstGeom prst="rect">
            <a:avLst/>
          </a:prstGeom>
        </p:spPr>
      </p:pic>
      <p:pic>
        <p:nvPicPr>
          <p:cNvPr id="17" name="Picture 16" descr="A white rectangular object with black text&#10;&#10;Description automatically generated">
            <a:extLst>
              <a:ext uri="{FF2B5EF4-FFF2-40B4-BE49-F238E27FC236}">
                <a16:creationId xmlns:a16="http://schemas.microsoft.com/office/drawing/2014/main" id="{450FC617-1606-CF8F-0ED0-D2D78FC187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031" y="4598931"/>
            <a:ext cx="3037210" cy="1988389"/>
          </a:xfrm>
          <a:prstGeom prst="rect">
            <a:avLst/>
          </a:prstGeom>
        </p:spPr>
      </p:pic>
      <p:pic>
        <p:nvPicPr>
          <p:cNvPr id="20" name="Picture 19" descr="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1C319807-AA56-5785-0AEB-106B08DB4C0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1" t="27209" r="65654" b="50673"/>
          <a:stretch/>
        </p:blipFill>
        <p:spPr>
          <a:xfrm rot="5400000">
            <a:off x="9285582" y="1787178"/>
            <a:ext cx="1418969" cy="3646402"/>
          </a:xfrm>
          <a:prstGeom prst="rect">
            <a:avLst/>
          </a:prstGeom>
        </p:spPr>
      </p:pic>
      <p:pic>
        <p:nvPicPr>
          <p:cNvPr id="22" name="Picture 21" descr="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93E42D9C-F574-3F76-CF54-524C7E6E157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8" t="50759" r="66317" b="27123"/>
          <a:stretch/>
        </p:blipFill>
        <p:spPr>
          <a:xfrm rot="5400000">
            <a:off x="5561103" y="1688353"/>
            <a:ext cx="1418968" cy="3802557"/>
          </a:xfrm>
          <a:prstGeom prst="rect">
            <a:avLst/>
          </a:prstGeom>
        </p:spPr>
      </p:pic>
      <p:pic>
        <p:nvPicPr>
          <p:cNvPr id="24" name="Picture 23" descr="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5C198BBF-2DEC-0E3E-BDBB-3F4EBF7E660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0" t="73486" r="66408" b="3472"/>
          <a:stretch/>
        </p:blipFill>
        <p:spPr>
          <a:xfrm rot="5400000">
            <a:off x="1654448" y="1557352"/>
            <a:ext cx="1475379" cy="3965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06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07FDADA1-A8BF-E9C3-6755-8E46D0493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864" y="2849078"/>
            <a:ext cx="5172967" cy="1064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2425648-8EFF-2515-35B7-E209B9BF96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69" y="2849078"/>
            <a:ext cx="4609219" cy="106423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CD8E647-42CF-CE72-FE31-A2CD0E805689}"/>
              </a:ext>
            </a:extLst>
          </p:cNvPr>
          <p:cNvSpPr/>
          <p:nvPr/>
        </p:nvSpPr>
        <p:spPr>
          <a:xfrm>
            <a:off x="3243714" y="3715352"/>
            <a:ext cx="1896177" cy="356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logo with green and blue letters&#10;&#10;Description automatically generated">
            <a:extLst>
              <a:ext uri="{FF2B5EF4-FFF2-40B4-BE49-F238E27FC236}">
                <a16:creationId xmlns:a16="http://schemas.microsoft.com/office/drawing/2014/main" id="{7FD91536-0B9D-D812-AA3E-B6740C8481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43" t="2380" r="3000" b="47028"/>
          <a:stretch/>
        </p:blipFill>
        <p:spPr>
          <a:xfrm>
            <a:off x="5342021" y="2725954"/>
            <a:ext cx="943276" cy="1016424"/>
          </a:xfrm>
          <a:prstGeom prst="rect">
            <a:avLst/>
          </a:prstGeom>
        </p:spPr>
      </p:pic>
      <p:pic>
        <p:nvPicPr>
          <p:cNvPr id="4" name="Picture 3" descr="A logo with green and blue letters&#10;&#10;Description automatically generated">
            <a:extLst>
              <a:ext uri="{FF2B5EF4-FFF2-40B4-BE49-F238E27FC236}">
                <a16:creationId xmlns:a16="http://schemas.microsoft.com/office/drawing/2014/main" id="{CA654EF8-12F1-63D3-9F2D-5DF6A82396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08" y="2281816"/>
            <a:ext cx="11529783" cy="190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46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529F7-AA94-ABAD-D4F2-2F402C75CFB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70897" y="2351989"/>
            <a:ext cx="7242264" cy="1207882"/>
          </a:xfrm>
        </p:spPr>
        <p:txBody>
          <a:bodyPr>
            <a:noAutofit/>
          </a:bodyPr>
          <a:lstStyle/>
          <a:p>
            <a:pPr algn="ctr"/>
            <a:r>
              <a:rPr lang="en-US" sz="6000" dirty="0">
                <a:solidFill>
                  <a:srgbClr val="AE2EA8"/>
                </a:solidFill>
              </a:rPr>
              <a:t>supporting you</a:t>
            </a:r>
            <a:br>
              <a:rPr lang="en-US" sz="6000" dirty="0"/>
            </a:br>
            <a:br>
              <a:rPr lang="en-US" sz="6000" dirty="0"/>
            </a:br>
            <a:endParaRPr lang="en-US" sz="6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4C10E5-D62A-91CE-1581-743FF6D11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078" y="2619442"/>
            <a:ext cx="6222922" cy="103402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F55034A-9C4A-CD72-1A69-79C711B2CCAF}"/>
              </a:ext>
            </a:extLst>
          </p:cNvPr>
          <p:cNvSpPr txBox="1">
            <a:spLocks/>
          </p:cNvSpPr>
          <p:nvPr/>
        </p:nvSpPr>
        <p:spPr>
          <a:xfrm>
            <a:off x="1" y="5909594"/>
            <a:ext cx="12191999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5900" dirty="0">
                <a:solidFill>
                  <a:srgbClr val="F05A92"/>
                </a:solidFill>
              </a:rPr>
              <a:t>jodi</a:t>
            </a:r>
            <a:r>
              <a:rPr lang="en-US" sz="5900" dirty="0">
                <a:solidFill>
                  <a:srgbClr val="006699"/>
                </a:solidFill>
              </a:rPr>
              <a:t>@lead4ward.com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5" name="Picture 4" descr="A cork board from a wall&#10;&#10;Description automatically generated">
            <a:extLst>
              <a:ext uri="{FF2B5EF4-FFF2-40B4-BE49-F238E27FC236}">
                <a16:creationId xmlns:a16="http://schemas.microsoft.com/office/drawing/2014/main" id="{1DB54DAA-20CC-1693-0844-6020196AA1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737" y="-81048"/>
            <a:ext cx="6036682" cy="4482438"/>
          </a:xfrm>
          <a:prstGeom prst="rect">
            <a:avLst/>
          </a:prstGeom>
          <a:effectLst>
            <a:softEdge rad="130126"/>
          </a:effectLst>
        </p:spPr>
      </p:pic>
      <p:pic>
        <p:nvPicPr>
          <p:cNvPr id="6" name="Picture 5" descr="A green and black text&#10;&#10;Description automatically generated">
            <a:extLst>
              <a:ext uri="{FF2B5EF4-FFF2-40B4-BE49-F238E27FC236}">
                <a16:creationId xmlns:a16="http://schemas.microsoft.com/office/drawing/2014/main" id="{B72BD51E-8045-6BD7-CD73-760C4FB67D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6992" y="1001734"/>
            <a:ext cx="1997080" cy="456619"/>
          </a:xfrm>
          <a:prstGeom prst="rect">
            <a:avLst/>
          </a:prstGeom>
        </p:spPr>
      </p:pic>
      <p:pic>
        <p:nvPicPr>
          <p:cNvPr id="7" name="Picture 6" descr="A logo for a company&#10;&#10;Description automatically generated">
            <a:extLst>
              <a:ext uri="{FF2B5EF4-FFF2-40B4-BE49-F238E27FC236}">
                <a16:creationId xmlns:a16="http://schemas.microsoft.com/office/drawing/2014/main" id="{FFD0253A-3899-6140-0501-63929B8580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6544">
            <a:off x="3464707" y="1787065"/>
            <a:ext cx="1570177" cy="436160"/>
          </a:xfrm>
          <a:prstGeom prst="rect">
            <a:avLst/>
          </a:prstGeom>
        </p:spPr>
      </p:pic>
      <p:pic>
        <p:nvPicPr>
          <p:cNvPr id="8" name="Picture 7" descr="A light bulb with a spiral and a pencil&#10;&#10;Description automatically generated">
            <a:extLst>
              <a:ext uri="{FF2B5EF4-FFF2-40B4-BE49-F238E27FC236}">
                <a16:creationId xmlns:a16="http://schemas.microsoft.com/office/drawing/2014/main" id="{4850C300-4A5B-5369-F2E8-CA8C5C04C6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0564">
            <a:off x="2643351" y="2327353"/>
            <a:ext cx="1279246" cy="7990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C7192D-6CC4-07FD-7902-E701B9D102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8815">
            <a:off x="733471" y="2673149"/>
            <a:ext cx="1279246" cy="644292"/>
          </a:xfrm>
          <a:prstGeom prst="rect">
            <a:avLst/>
          </a:prstGeom>
        </p:spPr>
      </p:pic>
      <p:pic>
        <p:nvPicPr>
          <p:cNvPr id="10" name="Picture 9" descr="A logo with green and blue letters&#10;&#10;Description automatically generated">
            <a:extLst>
              <a:ext uri="{FF2B5EF4-FFF2-40B4-BE49-F238E27FC236}">
                <a16:creationId xmlns:a16="http://schemas.microsoft.com/office/drawing/2014/main" id="{EA065D8E-F247-2CDB-14FC-400C065508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823" y="3384942"/>
            <a:ext cx="2977376" cy="491857"/>
          </a:xfrm>
          <a:prstGeom prst="rect">
            <a:avLst/>
          </a:prstGeom>
        </p:spPr>
      </p:pic>
      <p:pic>
        <p:nvPicPr>
          <p:cNvPr id="11" name="Picture 10" descr="A diagram of a new year&#10;&#10;Description automatically generated with medium confidence">
            <a:extLst>
              <a:ext uri="{FF2B5EF4-FFF2-40B4-BE49-F238E27FC236}">
                <a16:creationId xmlns:a16="http://schemas.microsoft.com/office/drawing/2014/main" id="{366C42B5-D51A-DED9-1C2D-06B30CED94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10" y="910569"/>
            <a:ext cx="2056190" cy="145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57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light bulbs with one light bulb coming out of them&#10;&#10;Description automatically generated">
            <a:extLst>
              <a:ext uri="{FF2B5EF4-FFF2-40B4-BE49-F238E27FC236}">
                <a16:creationId xmlns:a16="http://schemas.microsoft.com/office/drawing/2014/main" id="{1DCF8EA8-010B-4B98-F408-8F06DC9EC1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08" y="154004"/>
            <a:ext cx="10590784" cy="6237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380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endulum&#10;&#10;Description automatically generated">
            <a:extLst>
              <a:ext uri="{FF2B5EF4-FFF2-40B4-BE49-F238E27FC236}">
                <a16:creationId xmlns:a16="http://schemas.microsoft.com/office/drawing/2014/main" id="{E4AAD39D-3A18-EABB-CA52-D676C7A485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493" y="0"/>
            <a:ext cx="12678984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635377B-461C-3ADF-88E4-0E0C0D39D91D}"/>
              </a:ext>
            </a:extLst>
          </p:cNvPr>
          <p:cNvSpPr/>
          <p:nvPr/>
        </p:nvSpPr>
        <p:spPr>
          <a:xfrm>
            <a:off x="7635389" y="3836157"/>
            <a:ext cx="1144385" cy="115905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07E35A6-6990-1A8F-DC64-19F38520EEB7}"/>
              </a:ext>
            </a:extLst>
          </p:cNvPr>
          <p:cNvSpPr/>
          <p:nvPr/>
        </p:nvSpPr>
        <p:spPr>
          <a:xfrm>
            <a:off x="6525929" y="3836157"/>
            <a:ext cx="1144385" cy="1159058"/>
          </a:xfrm>
          <a:prstGeom prst="ellipse">
            <a:avLst/>
          </a:prstGeom>
          <a:solidFill>
            <a:srgbClr val="0063C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80378DD-7F18-C8D7-510B-BC14402C4208}"/>
              </a:ext>
            </a:extLst>
          </p:cNvPr>
          <p:cNvSpPr/>
          <p:nvPr/>
        </p:nvSpPr>
        <p:spPr>
          <a:xfrm>
            <a:off x="5394183" y="3836157"/>
            <a:ext cx="1144385" cy="115905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DAD00FB-E007-ACB4-82EA-F5A2EAA70C4A}"/>
              </a:ext>
            </a:extLst>
          </p:cNvPr>
          <p:cNvSpPr/>
          <p:nvPr/>
        </p:nvSpPr>
        <p:spPr>
          <a:xfrm>
            <a:off x="3175933" y="3836157"/>
            <a:ext cx="1144385" cy="1159058"/>
          </a:xfrm>
          <a:prstGeom prst="ellipse">
            <a:avLst/>
          </a:prstGeom>
          <a:solidFill>
            <a:srgbClr val="0063C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61DB80-2B9D-ECC8-653E-3EEEEB4EADB9}"/>
              </a:ext>
            </a:extLst>
          </p:cNvPr>
          <p:cNvSpPr txBox="1"/>
          <p:nvPr/>
        </p:nvSpPr>
        <p:spPr>
          <a:xfrm>
            <a:off x="6502973" y="4138687"/>
            <a:ext cx="1123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updated TEKS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8BBCAF-8E40-C499-A293-318639511BCA}"/>
              </a:ext>
            </a:extLst>
          </p:cNvPr>
          <p:cNvSpPr txBox="1"/>
          <p:nvPr/>
        </p:nvSpPr>
        <p:spPr>
          <a:xfrm>
            <a:off x="3092591" y="4231020"/>
            <a:ext cx="1267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writing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2DB3C5-1E6D-F01A-509A-50BF3DA7FA7E}"/>
              </a:ext>
            </a:extLst>
          </p:cNvPr>
          <p:cNvSpPr txBox="1"/>
          <p:nvPr/>
        </p:nvSpPr>
        <p:spPr>
          <a:xfrm>
            <a:off x="5247855" y="4051643"/>
            <a:ext cx="1450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tier 1 instruction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49576D-C474-8BF8-FBAC-E4EDF54635D5}"/>
              </a:ext>
            </a:extLst>
          </p:cNvPr>
          <p:cNvSpPr txBox="1"/>
          <p:nvPr/>
        </p:nvSpPr>
        <p:spPr>
          <a:xfrm>
            <a:off x="7577680" y="4138686"/>
            <a:ext cx="1251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launching the year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6C3CA42-0CAB-19F3-CE48-C322A89DD3A3}"/>
              </a:ext>
            </a:extLst>
          </p:cNvPr>
          <p:cNvSpPr/>
          <p:nvPr/>
        </p:nvSpPr>
        <p:spPr>
          <a:xfrm>
            <a:off x="4284723" y="3836157"/>
            <a:ext cx="1144385" cy="1159058"/>
          </a:xfrm>
          <a:prstGeom prst="ellipse">
            <a:avLst/>
          </a:prstGeom>
          <a:solidFill>
            <a:srgbClr val="770A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7C9FC3-8E95-B6C3-DCB0-3A169310AD99}"/>
              </a:ext>
            </a:extLst>
          </p:cNvPr>
          <p:cNvSpPr txBox="1"/>
          <p:nvPr/>
        </p:nvSpPr>
        <p:spPr>
          <a:xfrm>
            <a:off x="4223578" y="4263880"/>
            <a:ext cx="1267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assessment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A9A2E8-C71C-2CCE-5DD5-5A47C467844E}"/>
              </a:ext>
            </a:extLst>
          </p:cNvPr>
          <p:cNvSpPr txBox="1"/>
          <p:nvPr/>
        </p:nvSpPr>
        <p:spPr>
          <a:xfrm>
            <a:off x="2491337" y="5603939"/>
            <a:ext cx="7209322" cy="817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nurturing the new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507E3F6-9D0A-0422-F13C-EFA7B468D2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975" y="5179880"/>
            <a:ext cx="8364045" cy="138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16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4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toolbox full of tools&#10;&#10;Description automatically generated">
            <a:extLst>
              <a:ext uri="{FF2B5EF4-FFF2-40B4-BE49-F238E27FC236}">
                <a16:creationId xmlns:a16="http://schemas.microsoft.com/office/drawing/2014/main" id="{489E9FF7-A7CE-38CC-70B5-3C864430E6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687" y="3374913"/>
            <a:ext cx="5399314" cy="34830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D48370-5043-F4FB-0443-0A0D1D931743}"/>
              </a:ext>
            </a:extLst>
          </p:cNvPr>
          <p:cNvSpPr txBox="1"/>
          <p:nvPr/>
        </p:nvSpPr>
        <p:spPr>
          <a:xfrm>
            <a:off x="673769" y="375386"/>
            <a:ext cx="32052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63C2"/>
                </a:solidFill>
                <a:latin typeface="Century Gothic" panose="020B0502020202020204" pitchFamily="34" charset="0"/>
              </a:rPr>
              <a:t>updated TEKS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E282A8-BD5D-9442-04EF-07BBEE5317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9018" y="474315"/>
            <a:ext cx="2953218" cy="30375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B21C26-D40C-921F-3D03-EA41374E0C63}"/>
              </a:ext>
            </a:extLst>
          </p:cNvPr>
          <p:cNvSpPr txBox="1"/>
          <p:nvPr/>
        </p:nvSpPr>
        <p:spPr>
          <a:xfrm rot="263428">
            <a:off x="8171849" y="3770738"/>
            <a:ext cx="32052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tools to know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B10886-3E78-9841-F955-E824397FCD6B}"/>
              </a:ext>
            </a:extLst>
          </p:cNvPr>
          <p:cNvSpPr txBox="1"/>
          <p:nvPr/>
        </p:nvSpPr>
        <p:spPr>
          <a:xfrm>
            <a:off x="519764" y="1282317"/>
            <a:ext cx="65259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63C2"/>
                </a:solidFill>
                <a:latin typeface="Century Gothic" panose="020B0502020202020204" pitchFamily="34" charset="0"/>
              </a:rPr>
              <a:t>primary and secondary sources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differentiate and compare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identify and ask questions about the credibility of different types of sources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identify central claim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350E48-684A-771D-52C9-FEF985E24DF6}"/>
              </a:ext>
            </a:extLst>
          </p:cNvPr>
          <p:cNvSpPr txBox="1"/>
          <p:nvPr/>
        </p:nvSpPr>
        <p:spPr>
          <a:xfrm>
            <a:off x="393262" y="4556819"/>
            <a:ext cx="65259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63C2"/>
                </a:solidFill>
                <a:latin typeface="Century Gothic" panose="020B0502020202020204" pitchFamily="34" charset="0"/>
              </a:rPr>
              <a:t>foundational language skills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engage in civil discourse about social studies topics</a:t>
            </a:r>
          </a:p>
        </p:txBody>
      </p:sp>
    </p:spTree>
    <p:extLst>
      <p:ext uri="{BB962C8B-B14F-4D97-AF65-F5344CB8AC3E}">
        <p14:creationId xmlns:p14="http://schemas.microsoft.com/office/powerpoint/2010/main" val="182124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pointing to a hole in blue paper&#10;&#10;Description automatically generated">
            <a:extLst>
              <a:ext uri="{FF2B5EF4-FFF2-40B4-BE49-F238E27FC236}">
                <a16:creationId xmlns:a16="http://schemas.microsoft.com/office/drawing/2014/main" id="{8D4DDBDE-0149-2592-CF69-615DA896BF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7528A9-23D4-7F22-B2E1-712EA8C243B1}"/>
              </a:ext>
            </a:extLst>
          </p:cNvPr>
          <p:cNvSpPr txBox="1"/>
          <p:nvPr/>
        </p:nvSpPr>
        <p:spPr>
          <a:xfrm>
            <a:off x="192506" y="105878"/>
            <a:ext cx="32052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63C2"/>
                </a:solidFill>
                <a:latin typeface="Century Gothic" panose="020B0502020202020204" pitchFamily="34" charset="0"/>
              </a:rPr>
              <a:t>updated TEKS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4D1A2A-98E9-5B42-743C-C2B0A20C2F40}"/>
              </a:ext>
            </a:extLst>
          </p:cNvPr>
          <p:cNvSpPr txBox="1"/>
          <p:nvPr/>
        </p:nvSpPr>
        <p:spPr>
          <a:xfrm rot="2226423">
            <a:off x="2559735" y="4202356"/>
            <a:ext cx="1906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ways to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B46283-F274-D005-6C3B-15361C0B6074}"/>
              </a:ext>
            </a:extLst>
          </p:cNvPr>
          <p:cNvSpPr txBox="1"/>
          <p:nvPr/>
        </p:nvSpPr>
        <p:spPr>
          <a:xfrm rot="21390275">
            <a:off x="4180287" y="4776804"/>
            <a:ext cx="1226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show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EC960A-E640-9291-AC10-B81D173C90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748" y="4316912"/>
            <a:ext cx="2519184" cy="24352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12B2FAA-F2B1-7AA9-D076-1870132607E9}"/>
              </a:ext>
            </a:extLst>
          </p:cNvPr>
          <p:cNvSpPr txBox="1"/>
          <p:nvPr/>
        </p:nvSpPr>
        <p:spPr>
          <a:xfrm>
            <a:off x="6334105" y="310524"/>
            <a:ext cx="65259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63C2"/>
                </a:solidFill>
                <a:latin typeface="Century Gothic" panose="020B0502020202020204" pitchFamily="34" charset="0"/>
              </a:rPr>
              <a:t>use democratic procedures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63C2"/>
                </a:solidFill>
              </a:rPr>
              <a:t>simulate making decisions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0DC43E-3C7B-498B-1194-3E8582D4F19A}"/>
              </a:ext>
            </a:extLst>
          </p:cNvPr>
          <p:cNvSpPr txBox="1"/>
          <p:nvPr/>
        </p:nvSpPr>
        <p:spPr>
          <a:xfrm>
            <a:off x="7252395" y="1696984"/>
            <a:ext cx="65259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63C2"/>
                </a:solidFill>
                <a:latin typeface="Century Gothic" panose="020B0502020202020204" pitchFamily="34" charset="0"/>
              </a:rPr>
              <a:t>develop and </a:t>
            </a:r>
          </a:p>
          <a:p>
            <a:r>
              <a:rPr lang="en-US" sz="3200" dirty="0">
                <a:solidFill>
                  <a:srgbClr val="0063C2"/>
                </a:solidFill>
                <a:latin typeface="Century Gothic" panose="020B0502020202020204" pitchFamily="34" charset="0"/>
              </a:rPr>
              <a:t>communicate a claim</a:t>
            </a:r>
          </a:p>
          <a:p>
            <a:r>
              <a:rPr lang="en-US" sz="3200" dirty="0">
                <a:solidFill>
                  <a:srgbClr val="0063C2"/>
                </a:solidFill>
                <a:latin typeface="Century Gothic" panose="020B0502020202020204" pitchFamily="34" charset="0"/>
              </a:rPr>
              <a:t>supported by evidence</a:t>
            </a:r>
          </a:p>
        </p:txBody>
      </p:sp>
    </p:spTree>
    <p:extLst>
      <p:ext uri="{BB962C8B-B14F-4D97-AF65-F5344CB8AC3E}">
        <p14:creationId xmlns:p14="http://schemas.microsoft.com/office/powerpoint/2010/main" val="231470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erson smiling with her hand on her chin&#10;&#10;Description automatically generated">
            <a:extLst>
              <a:ext uri="{FF2B5EF4-FFF2-40B4-BE49-F238E27FC236}">
                <a16:creationId xmlns:a16="http://schemas.microsoft.com/office/drawing/2014/main" id="{BC8AFD5C-781A-AD2C-BDD1-A6E224A85A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8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1AC1D4-0AE3-D69C-E33E-D5E742A96358}"/>
              </a:ext>
            </a:extLst>
          </p:cNvPr>
          <p:cNvSpPr txBox="1"/>
          <p:nvPr/>
        </p:nvSpPr>
        <p:spPr>
          <a:xfrm>
            <a:off x="510141" y="729611"/>
            <a:ext cx="52168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entury Gothic" panose="020B0502020202020204" pitchFamily="34" charset="0"/>
              </a:rPr>
              <a:t>changes beyond the process TEKS</a:t>
            </a:r>
          </a:p>
        </p:txBody>
      </p:sp>
      <p:pic>
        <p:nvPicPr>
          <p:cNvPr id="11" name="Picture 10" descr="A blue and white cover with text&#10;&#10;Description automatically generated">
            <a:extLst>
              <a:ext uri="{FF2B5EF4-FFF2-40B4-BE49-F238E27FC236}">
                <a16:creationId xmlns:a16="http://schemas.microsoft.com/office/drawing/2014/main" id="{96C5D50A-B754-FC82-467B-362B354FD7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61" y="3014815"/>
            <a:ext cx="2681542" cy="20789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6AB88823-9620-ABBB-D43E-F24A2CED36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0303">
            <a:off x="2148782" y="4340112"/>
            <a:ext cx="2888759" cy="220579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1580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air of glasses with trees reflected in them&#10;&#10;Description automatically generated">
            <a:extLst>
              <a:ext uri="{FF2B5EF4-FFF2-40B4-BE49-F238E27FC236}">
                <a16:creationId xmlns:a16="http://schemas.microsoft.com/office/drawing/2014/main" id="{06FB4210-0533-FC86-B20E-CE8CA7EC2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128" y="-1224067"/>
            <a:ext cx="12651910" cy="843460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8366AF-8F9A-F161-4F20-B17684046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3169" y="4390212"/>
            <a:ext cx="4224176" cy="1136870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sz="6000" b="1" dirty="0">
                <a:solidFill>
                  <a:schemeClr val="bg1"/>
                </a:solidFill>
              </a:rPr>
              <a:t>tools to </a:t>
            </a:r>
          </a:p>
          <a:p>
            <a:pPr marL="0" indent="0" algn="ctr">
              <a:buNone/>
            </a:pPr>
            <a:r>
              <a:rPr lang="en-US" sz="6000" b="1" dirty="0">
                <a:solidFill>
                  <a:schemeClr val="bg1"/>
                </a:solidFill>
              </a:rPr>
              <a:t>know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EFD0883-8523-1D18-B9DA-A552FEE2C33A}"/>
              </a:ext>
            </a:extLst>
          </p:cNvPr>
          <p:cNvSpPr txBox="1">
            <a:spLocks/>
          </p:cNvSpPr>
          <p:nvPr/>
        </p:nvSpPr>
        <p:spPr>
          <a:xfrm>
            <a:off x="7026121" y="4390212"/>
            <a:ext cx="4224176" cy="113687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b="1" dirty="0">
                <a:solidFill>
                  <a:schemeClr val="bg1"/>
                </a:solidFill>
              </a:rPr>
              <a:t>ways to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b="1" dirty="0">
                <a:solidFill>
                  <a:schemeClr val="bg1"/>
                </a:solidFill>
              </a:rPr>
              <a:t>Show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6BD433D-623E-650A-F5EF-BE6F37A9A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935" y="432502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focus on 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38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rk board from a wall&#10;&#10;Description automatically generated">
            <a:extLst>
              <a:ext uri="{FF2B5EF4-FFF2-40B4-BE49-F238E27FC236}">
                <a16:creationId xmlns:a16="http://schemas.microsoft.com/office/drawing/2014/main" id="{925F2101-4C21-69A9-1967-8418FD825E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2" b="-1"/>
          <a:stretch/>
        </p:blipFill>
        <p:spPr>
          <a:xfrm>
            <a:off x="20" y="10"/>
            <a:ext cx="9141724" cy="6863475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" name="Picture 3" descr="A person sitting cross legged with a pencil in her hand&#10;&#10;Description automatically generated">
            <a:extLst>
              <a:ext uri="{FF2B5EF4-FFF2-40B4-BE49-F238E27FC236}">
                <a16:creationId xmlns:a16="http://schemas.microsoft.com/office/drawing/2014/main" id="{C6A8A678-8D1F-B723-47C9-9E5D4AD3DF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3" r="2918" b="-1"/>
          <a:stretch/>
        </p:blipFill>
        <p:spPr>
          <a:xfrm>
            <a:off x="5790353" y="10"/>
            <a:ext cx="6401647" cy="6852984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  <p:pic>
        <p:nvPicPr>
          <p:cNvPr id="6" name="Picture 5" descr="A light bulb with a spiral and a pencil&#10;&#10;Description automatically generated">
            <a:extLst>
              <a:ext uri="{FF2B5EF4-FFF2-40B4-BE49-F238E27FC236}">
                <a16:creationId xmlns:a16="http://schemas.microsoft.com/office/drawing/2014/main" id="{8EA39EB9-ABE4-B316-FF6C-83E8AEFAEA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082" y="2776590"/>
            <a:ext cx="1797918" cy="1122972"/>
          </a:xfrm>
          <a:prstGeom prst="rect">
            <a:avLst/>
          </a:prstGeom>
        </p:spPr>
      </p:pic>
      <p:pic>
        <p:nvPicPr>
          <p:cNvPr id="8" name="Picture 7" descr="A green and black text&#10;&#10;Description automatically generated">
            <a:extLst>
              <a:ext uri="{FF2B5EF4-FFF2-40B4-BE49-F238E27FC236}">
                <a16:creationId xmlns:a16="http://schemas.microsoft.com/office/drawing/2014/main" id="{5089D4A3-D4C5-C76A-52CE-88666A5812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2780" y="1622438"/>
            <a:ext cx="2728521" cy="623858"/>
          </a:xfrm>
          <a:prstGeom prst="rect">
            <a:avLst/>
          </a:prstGeom>
        </p:spPr>
      </p:pic>
      <p:pic>
        <p:nvPicPr>
          <p:cNvPr id="2" name="Picture 1" descr="A logo for a company&#10;&#10;Description automatically generated">
            <a:extLst>
              <a:ext uri="{FF2B5EF4-FFF2-40B4-BE49-F238E27FC236}">
                <a16:creationId xmlns:a16="http://schemas.microsoft.com/office/drawing/2014/main" id="{1AB671D5-9621-9A00-6403-88193358CA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84" y="2416328"/>
            <a:ext cx="2593889" cy="72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89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Leadership Seesaw - Lead Change">
            <a:extLst>
              <a:ext uri="{FF2B5EF4-FFF2-40B4-BE49-F238E27FC236}">
                <a16:creationId xmlns:a16="http://schemas.microsoft.com/office/drawing/2014/main" id="{C8451DBE-28FF-EA57-EA2B-3D6B65CBC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90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BD6C9E-BF06-4144-28D5-3037680A3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kern="100" dirty="0">
                <a:cs typeface="Times New Roman" panose="02020603050405020304" pitchFamily="18" charset="0"/>
              </a:rPr>
              <a:t>assessments</a:t>
            </a:r>
            <a:endParaRPr lang="en-US" sz="3600" kern="100" dirty="0"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E604D-0670-3705-F5AE-78E3BCD64A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686" y="3667003"/>
            <a:ext cx="10515600" cy="4351338"/>
          </a:xfrm>
        </p:spPr>
        <p:txBody>
          <a:bodyPr>
            <a:norm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interpret data 	 		</a:t>
            </a:r>
            <a:r>
              <a:rPr lang="en-US" sz="36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US" sz="36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inform instruction</a:t>
            </a:r>
          </a:p>
          <a:p>
            <a:pPr marL="0" indent="0">
              <a:buNone/>
            </a:pP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2682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Staar4ward-3Di">
  <a:themeElements>
    <a:clrScheme name="Staar4ward 1">
      <a:dk1>
        <a:sysClr val="windowText" lastClr="000000"/>
      </a:dk1>
      <a:lt1>
        <a:sysClr val="window" lastClr="FFFFFF"/>
      </a:lt1>
      <a:dk2>
        <a:srgbClr val="515151"/>
      </a:dk2>
      <a:lt2>
        <a:srgbClr val="BCBCBC"/>
      </a:lt2>
      <a:accent1>
        <a:srgbClr val="07449A"/>
      </a:accent1>
      <a:accent2>
        <a:srgbClr val="76BC31"/>
      </a:accent2>
      <a:accent3>
        <a:srgbClr val="E77707"/>
      </a:accent3>
      <a:accent4>
        <a:srgbClr val="0E7001"/>
      </a:accent4>
      <a:accent5>
        <a:srgbClr val="0A498F"/>
      </a:accent5>
      <a:accent6>
        <a:srgbClr val="520053"/>
      </a:accent6>
      <a:hlink>
        <a:srgbClr val="0A3088"/>
      </a:hlink>
      <a:folHlink>
        <a:srgbClr val="520053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600" b="0" i="0" dirty="0" smtClean="0">
            <a:solidFill>
              <a:schemeClr val="tx2"/>
            </a:solidFill>
            <a:latin typeface="Calibri Light"/>
            <a:cs typeface="Calibri Light"/>
          </a:defRPr>
        </a:defPPr>
      </a:lstStyle>
    </a:txDef>
  </a:objectDefaults>
  <a:extraClrSchemeLst/>
</a:theme>
</file>

<file path=ppt/theme/theme9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17998</TotalTime>
  <Words>807</Words>
  <Application>Microsoft Macintosh PowerPoint</Application>
  <PresentationFormat>Widescreen</PresentationFormat>
  <Paragraphs>191</Paragraphs>
  <Slides>28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28</vt:i4>
      </vt:variant>
    </vt:vector>
  </HeadingPairs>
  <TitlesOfParts>
    <vt:vector size="45" baseType="lpstr">
      <vt:lpstr>Arial</vt:lpstr>
      <vt:lpstr>Avenir Book</vt:lpstr>
      <vt:lpstr>Calibri</vt:lpstr>
      <vt:lpstr>Calibri Light</vt:lpstr>
      <vt:lpstr>Century Gothic</vt:lpstr>
      <vt:lpstr>Lucida Grande</vt:lpstr>
      <vt:lpstr>Times New Roman</vt:lpstr>
      <vt:lpstr>var(--h3_typography-font-family)</vt:lpstr>
      <vt:lpstr>1_Office Theme</vt:lpstr>
      <vt:lpstr>4_Office Theme</vt:lpstr>
      <vt:lpstr>2_Office Theme</vt:lpstr>
      <vt:lpstr>5_Office Theme</vt:lpstr>
      <vt:lpstr>6_Office Theme</vt:lpstr>
      <vt:lpstr>1_Custom Design</vt:lpstr>
      <vt:lpstr>3_Office Theme</vt:lpstr>
      <vt:lpstr>2_Staar4ward-3Di</vt:lpstr>
      <vt:lpstr>6_Custom Design</vt:lpstr>
      <vt:lpstr>PowerPoint Presentation</vt:lpstr>
      <vt:lpstr>planning for 2024-25  </vt:lpstr>
      <vt:lpstr>PowerPoint Presentation</vt:lpstr>
      <vt:lpstr>PowerPoint Presentation</vt:lpstr>
      <vt:lpstr>PowerPoint Presentation</vt:lpstr>
      <vt:lpstr>PowerPoint Presentation</vt:lpstr>
      <vt:lpstr>focus on  </vt:lpstr>
      <vt:lpstr>PowerPoint Presentation</vt:lpstr>
      <vt:lpstr>assessments</vt:lpstr>
      <vt:lpstr>PowerPoint Presentation</vt:lpstr>
      <vt:lpstr>PowerPoint Presentation</vt:lpstr>
      <vt:lpstr>A strong rationale supports the use of direct vocabulary instruction as a means to enhance academic background knowledge.    Marzano Building Background</vt:lpstr>
      <vt:lpstr>reading </vt:lpstr>
      <vt:lpstr>Primary Source</vt:lpstr>
      <vt:lpstr>writing </vt:lpstr>
      <vt:lpstr>PowerPoint Presentation</vt:lpstr>
      <vt:lpstr>PowerPoint Presentation</vt:lpstr>
      <vt:lpstr>launching the year  </vt:lpstr>
      <vt:lpstr>nurturing the new        </vt:lpstr>
      <vt:lpstr>PowerPoint Presentation</vt:lpstr>
      <vt:lpstr>high quality instructional materials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supporting you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Lori Tatum</dc:creator>
  <cp:lastModifiedBy>Microsoft Office User</cp:lastModifiedBy>
  <cp:revision>209</cp:revision>
  <dcterms:created xsi:type="dcterms:W3CDTF">2016-03-02T16:21:19Z</dcterms:created>
  <dcterms:modified xsi:type="dcterms:W3CDTF">2024-03-28T15:16:45Z</dcterms:modified>
</cp:coreProperties>
</file>